
<file path=[Content_Types].xml><?xml version="1.0" encoding="utf-8"?>
<Types xmlns="http://schemas.openxmlformats.org/package/2006/content-types"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slides/slide9.xml" ContentType="application/vnd.openxmlformats-officedocument.presentationml.slide+xml"/>
  <Override PartName="/ppt/charts/chart4.xml" ContentType="application/vnd.openxmlformats-officedocument.drawingml.chart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5.xml" ContentType="application/vnd.openxmlformats-officedocument.drawingml.chart+xml"/>
  <Override PartName="/ppt/charts/chart9.xml" ContentType="application/vnd.openxmlformats-officedocument.drawingml.chart+xml"/>
  <Default Extension="xml" ContentType="application/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charts/chart5.xml" ContentType="application/vnd.openxmlformats-officedocument.drawingml.chart+xml"/>
  <Override PartName="/ppt/charts/chart11.xml" ContentType="application/vnd.openxmlformats-officedocument.drawingml.chart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charts/chart16.xml" ContentType="application/vnd.openxmlformats-officedocument.drawingml.chart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charts/chart17.xml" ContentType="application/vnd.openxmlformats-officedocument.drawingml.chart+xml"/>
  <Override PartName="/ppt/charts/chart13.xml" ContentType="application/vnd.openxmlformats-officedocument.drawingml.chart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charts/chart8.xml" ContentType="application/vnd.openxmlformats-officedocument.drawingml.chart+xml"/>
  <Override PartName="/ppt/charts/chart1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31" r:id="rId2"/>
    <p:sldId id="489" r:id="rId3"/>
    <p:sldId id="429" r:id="rId4"/>
    <p:sldId id="460" r:id="rId5"/>
    <p:sldId id="430" r:id="rId6"/>
    <p:sldId id="442" r:id="rId7"/>
    <p:sldId id="433" r:id="rId8"/>
    <p:sldId id="461" r:id="rId9"/>
    <p:sldId id="491" r:id="rId10"/>
    <p:sldId id="478" r:id="rId11"/>
    <p:sldId id="470" r:id="rId12"/>
    <p:sldId id="482" r:id="rId13"/>
    <p:sldId id="462" r:id="rId14"/>
    <p:sldId id="486" r:id="rId15"/>
    <p:sldId id="453" r:id="rId16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8D32B4"/>
    <a:srgbClr val="0000BA"/>
    <a:srgbClr val="CAE3C6"/>
    <a:srgbClr val="FCBEB6"/>
    <a:srgbClr val="D9A39D"/>
    <a:srgbClr val="FFFAE1"/>
    <a:srgbClr val="F3FFB1"/>
    <a:srgbClr val="669933"/>
    <a:srgbClr val="FFCC66"/>
    <a:srgbClr val="FFFFCC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5877" autoAdjust="0"/>
  </p:normalViewPr>
  <p:slideViewPr>
    <p:cSldViewPr snapToGrid="0">
      <p:cViewPr varScale="1">
        <p:scale>
          <a:sx n="111" d="100"/>
          <a:sy n="111" d="100"/>
        </p:scale>
        <p:origin x="-816" y="-104"/>
      </p:cViewPr>
      <p:guideLst>
        <p:guide orient="horz" pos="28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18532\Desktop\OPH\101713%20IVT%20data%20exce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im:Documents:research:DARPA%20CWA:slides:monthly%20telecon%20slides:2-25-2014%20call:Mut2%20C%20Mut2%20C%20Mut2%2030C%202-14-2014%20telecon%20mo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sc18532\Desktop\OPH\101713%20IVT%20data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im:Documents:research:DARPA%20CWA:slides:monthly%20telecon%20slides:2-25-2014%20call:Mut2%20C%20Mut2%20C%20Mut2%2030C%202-14-2014%20telecon%20mo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im:Documents:research:DARPA%20CWA:slides:monthly%20telecon%20slides:2-25-2014%20call:Mut2%20C%20Mut2%20C%20Mut2%2030C%202-14-2014%20telecon%20mo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im:Documents:research:DARPA%20CWA:Assay%20subgroup:fluorescent%20assay:data:wt%20DS6%20fluor%20assay%20uF%20compare%2001-23-1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im:Documents:research:DARPA%20CWA:microfluidics%20subgroup:fluor%20assay%201-23-2014:fluor%20assay%20analysis%201-23-2014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pe23434:_Projects:DARPA%20Biodegradation:IVT%20data:MatLab_OrganizedData%20IVT%20as%20of%200423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plotArea>
      <c:layout>
        <c:manualLayout>
          <c:layoutTarget val="inner"/>
          <c:xMode val="edge"/>
          <c:yMode val="edge"/>
          <c:x val="0.129369293927678"/>
          <c:y val="0.0343742756708337"/>
          <c:w val="0.753936621892852"/>
          <c:h val="0.832951023468673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GFP-His +P   NEB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(Sheet1!$B$9,Sheet1!$B$14,Sheet1!$B$19,Sheet1!$B$24,Sheet1!$B$29,Sheet1!$B$34,Sheet1!$B$39,Sheet1!$B$44,Sheet1!$B$49,Sheet1!$B$54,Sheet1!$B$59,Sheet1!$B$64,Sheet1!$B$69,Sheet1!$B$74,Sheet1!$B$79,Sheet1!$B$84,Sheet1!$B$89)</c:f>
              <c:numCache>
                <c:formatCode>General</c:formatCode>
                <c:ptCount val="17"/>
                <c:pt idx="0">
                  <c:v>68.17399999999998</c:v>
                </c:pt>
                <c:pt idx="1">
                  <c:v>70.522</c:v>
                </c:pt>
                <c:pt idx="2">
                  <c:v>69.333</c:v>
                </c:pt>
                <c:pt idx="3">
                  <c:v>68.469</c:v>
                </c:pt>
                <c:pt idx="4">
                  <c:v>67.611</c:v>
                </c:pt>
                <c:pt idx="5">
                  <c:v>67.382</c:v>
                </c:pt>
                <c:pt idx="6">
                  <c:v>66.271</c:v>
                </c:pt>
                <c:pt idx="7">
                  <c:v>65.811</c:v>
                </c:pt>
                <c:pt idx="8">
                  <c:v>71.37</c:v>
                </c:pt>
                <c:pt idx="9">
                  <c:v>64.71</c:v>
                </c:pt>
                <c:pt idx="10">
                  <c:v>65.141</c:v>
                </c:pt>
                <c:pt idx="11">
                  <c:v>67.146</c:v>
                </c:pt>
                <c:pt idx="12">
                  <c:v>67.951</c:v>
                </c:pt>
                <c:pt idx="13">
                  <c:v>69.992</c:v>
                </c:pt>
                <c:pt idx="14">
                  <c:v>71.135</c:v>
                </c:pt>
                <c:pt idx="15">
                  <c:v>72.15099999999998</c:v>
                </c:pt>
                <c:pt idx="16">
                  <c:v>73.94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GFP-His -P    NEB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square"/>
            <c:size val="5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(Sheet1!$C$9,Sheet1!$C$14,Sheet1!$C$19,Sheet1!$C$24,Sheet1!$C$29,Sheet1!$C$34,Sheet1!$C$39,Sheet1!$C$44,Sheet1!$C$49,Sheet1!$C$54,Sheet1!$C$59,Sheet1!$C$64,Sheet1!$C$69,Sheet1!$C$74,Sheet1!$C$79,Sheet1!$C$84,Sheet1!$C$89)</c:f>
              <c:numCache>
                <c:formatCode>General</c:formatCode>
                <c:ptCount val="17"/>
                <c:pt idx="0">
                  <c:v>69.198</c:v>
                </c:pt>
                <c:pt idx="1">
                  <c:v>70.897</c:v>
                </c:pt>
                <c:pt idx="2">
                  <c:v>69.867</c:v>
                </c:pt>
                <c:pt idx="3">
                  <c:v>69.246</c:v>
                </c:pt>
                <c:pt idx="4">
                  <c:v>67.569</c:v>
                </c:pt>
                <c:pt idx="5">
                  <c:v>68.145</c:v>
                </c:pt>
                <c:pt idx="6">
                  <c:v>67.51</c:v>
                </c:pt>
                <c:pt idx="7">
                  <c:v>66.45</c:v>
                </c:pt>
                <c:pt idx="8">
                  <c:v>70.959</c:v>
                </c:pt>
                <c:pt idx="9">
                  <c:v>65.294</c:v>
                </c:pt>
                <c:pt idx="10">
                  <c:v>64.70800000000001</c:v>
                </c:pt>
                <c:pt idx="11">
                  <c:v>67.76</c:v>
                </c:pt>
                <c:pt idx="12">
                  <c:v>68.289</c:v>
                </c:pt>
                <c:pt idx="13">
                  <c:v>69.727</c:v>
                </c:pt>
                <c:pt idx="14">
                  <c:v>71.436</c:v>
                </c:pt>
                <c:pt idx="15">
                  <c:v>72.65399999999998</c:v>
                </c:pt>
                <c:pt idx="16">
                  <c:v>77.37799999999998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OPH-Load  +P   NEB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000000">
                    <a:lumMod val="65000"/>
                    <a:lumOff val="35000"/>
                  </a:srgbClr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(Sheet1!$D$9,Sheet1!$D$14,Sheet1!$D$19,Sheet1!$D$24,Sheet1!$D$29,Sheet1!$D$34,Sheet1!$D$39,Sheet1!$D$44,Sheet1!$D$49,Sheet1!$D$54,Sheet1!$D$59,Sheet1!$D$64,Sheet1!$D$69,Sheet1!$D$74,Sheet1!$D$79,Sheet1!$D$84,Sheet1!$D$89)</c:f>
              <c:numCache>
                <c:formatCode>General</c:formatCode>
                <c:ptCount val="17"/>
                <c:pt idx="0">
                  <c:v>63.985</c:v>
                </c:pt>
                <c:pt idx="1">
                  <c:v>67.32199999999998</c:v>
                </c:pt>
                <c:pt idx="2">
                  <c:v>74.68799999999998</c:v>
                </c:pt>
                <c:pt idx="3">
                  <c:v>76.75</c:v>
                </c:pt>
                <c:pt idx="4">
                  <c:v>78.864</c:v>
                </c:pt>
                <c:pt idx="5">
                  <c:v>83.62199999999998</c:v>
                </c:pt>
                <c:pt idx="6">
                  <c:v>89.207</c:v>
                </c:pt>
                <c:pt idx="7">
                  <c:v>93.59500000000001</c:v>
                </c:pt>
                <c:pt idx="8">
                  <c:v>97.48500000000001</c:v>
                </c:pt>
                <c:pt idx="9">
                  <c:v>104.509</c:v>
                </c:pt>
                <c:pt idx="10">
                  <c:v>121.923</c:v>
                </c:pt>
                <c:pt idx="11">
                  <c:v>136.287</c:v>
                </c:pt>
                <c:pt idx="12">
                  <c:v>144.397</c:v>
                </c:pt>
                <c:pt idx="13">
                  <c:v>150.356</c:v>
                </c:pt>
                <c:pt idx="14">
                  <c:v>152.901</c:v>
                </c:pt>
                <c:pt idx="15">
                  <c:v>156.038</c:v>
                </c:pt>
                <c:pt idx="16">
                  <c:v>155.759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OPH-Load  -P   NEB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(Sheet1!$E$9,Sheet1!$E$14,Sheet1!$E$19,Sheet1!$E$24,Sheet1!$E$29,Sheet1!$E$34,Sheet1!$E$39,Sheet1!$E$44,Sheet1!$E$49,Sheet1!$E$54,Sheet1!$E$59,Sheet1!$E$64,Sheet1!$E$69,Sheet1!$E$74,Sheet1!$E$79,Sheet1!$E$84,Sheet1!$E$89)</c:f>
              <c:numCache>
                <c:formatCode>General</c:formatCode>
                <c:ptCount val="17"/>
                <c:pt idx="0">
                  <c:v>66.28</c:v>
                </c:pt>
                <c:pt idx="1">
                  <c:v>69.949</c:v>
                </c:pt>
                <c:pt idx="2">
                  <c:v>76.55</c:v>
                </c:pt>
                <c:pt idx="3">
                  <c:v>79.82899999999998</c:v>
                </c:pt>
                <c:pt idx="4">
                  <c:v>82.487</c:v>
                </c:pt>
                <c:pt idx="5">
                  <c:v>87.302</c:v>
                </c:pt>
                <c:pt idx="6">
                  <c:v>94.054</c:v>
                </c:pt>
                <c:pt idx="7">
                  <c:v>101.688</c:v>
                </c:pt>
                <c:pt idx="8">
                  <c:v>104.472</c:v>
                </c:pt>
                <c:pt idx="9">
                  <c:v>111.732</c:v>
                </c:pt>
                <c:pt idx="10">
                  <c:v>129.61</c:v>
                </c:pt>
                <c:pt idx="11">
                  <c:v>144.086</c:v>
                </c:pt>
                <c:pt idx="12">
                  <c:v>153.531</c:v>
                </c:pt>
                <c:pt idx="13">
                  <c:v>157.682</c:v>
                </c:pt>
                <c:pt idx="14">
                  <c:v>161.862</c:v>
                </c:pt>
                <c:pt idx="15">
                  <c:v>163.216</c:v>
                </c:pt>
                <c:pt idx="16">
                  <c:v>164.345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OPH-His +P   NEB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79646">
                    <a:lumMod val="60000"/>
                    <a:lumOff val="40000"/>
                  </a:srgbClr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(Sheet1!$F$9,Sheet1!$F$14,Sheet1!$F$19,Sheet1!$F$24,Sheet1!$F$29,Sheet1!$F$34,Sheet1!$F$39,Sheet1!$F$44,Sheet1!$F$49,Sheet1!$F$54,Sheet1!$F$59,Sheet1!$F$64,Sheet1!$F$69,Sheet1!$F$74,Sheet1!$F$79,Sheet1!$F$84,Sheet1!$F$89)</c:f>
              <c:numCache>
                <c:formatCode>General</c:formatCode>
                <c:ptCount val="17"/>
                <c:pt idx="0">
                  <c:v>59.139</c:v>
                </c:pt>
                <c:pt idx="1">
                  <c:v>59.702</c:v>
                </c:pt>
                <c:pt idx="2">
                  <c:v>61.07700000000001</c:v>
                </c:pt>
                <c:pt idx="3">
                  <c:v>59.768</c:v>
                </c:pt>
                <c:pt idx="4">
                  <c:v>59.831</c:v>
                </c:pt>
                <c:pt idx="5">
                  <c:v>59.05</c:v>
                </c:pt>
                <c:pt idx="6">
                  <c:v>58.703</c:v>
                </c:pt>
                <c:pt idx="7">
                  <c:v>58.262</c:v>
                </c:pt>
                <c:pt idx="8">
                  <c:v>57.29600000000001</c:v>
                </c:pt>
                <c:pt idx="9">
                  <c:v>52.82400000000001</c:v>
                </c:pt>
                <c:pt idx="10">
                  <c:v>52.508</c:v>
                </c:pt>
                <c:pt idx="11">
                  <c:v>53.248</c:v>
                </c:pt>
                <c:pt idx="12">
                  <c:v>53.341</c:v>
                </c:pt>
                <c:pt idx="13">
                  <c:v>53.26</c:v>
                </c:pt>
                <c:pt idx="14">
                  <c:v>53.848</c:v>
                </c:pt>
                <c:pt idx="15">
                  <c:v>53.69300000000001</c:v>
                </c:pt>
                <c:pt idx="16">
                  <c:v>55.649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OPH-His -P   NEB</c:v>
                </c:pt>
              </c:strCache>
            </c:strRef>
          </c:tx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(Sheet1!$G$9,Sheet1!$G$14,Sheet1!$G$19,Sheet1!$G$24,Sheet1!$G$29,Sheet1!$G$34,Sheet1!$G$39,Sheet1!$G$44,Sheet1!$G$49,Sheet1!$G$54,Sheet1!$G$59,Sheet1!$G$64,Sheet1!$G$69,Sheet1!$G$74,Sheet1!$G$79,Sheet1!$G$84,Sheet1!$G$89)</c:f>
              <c:numCache>
                <c:formatCode>General</c:formatCode>
                <c:ptCount val="17"/>
                <c:pt idx="0">
                  <c:v>68.033</c:v>
                </c:pt>
                <c:pt idx="1">
                  <c:v>69.84800000000001</c:v>
                </c:pt>
                <c:pt idx="2">
                  <c:v>68.731</c:v>
                </c:pt>
                <c:pt idx="3">
                  <c:v>66.933</c:v>
                </c:pt>
                <c:pt idx="4">
                  <c:v>67.586</c:v>
                </c:pt>
                <c:pt idx="5">
                  <c:v>66.34800000000001</c:v>
                </c:pt>
                <c:pt idx="6">
                  <c:v>65.56800000000001</c:v>
                </c:pt>
                <c:pt idx="7">
                  <c:v>64.402</c:v>
                </c:pt>
                <c:pt idx="8">
                  <c:v>65.632</c:v>
                </c:pt>
                <c:pt idx="9">
                  <c:v>60.055</c:v>
                </c:pt>
                <c:pt idx="10">
                  <c:v>59.22300000000001</c:v>
                </c:pt>
                <c:pt idx="11">
                  <c:v>60.076</c:v>
                </c:pt>
                <c:pt idx="12">
                  <c:v>61.646</c:v>
                </c:pt>
                <c:pt idx="13">
                  <c:v>60.777</c:v>
                </c:pt>
                <c:pt idx="14">
                  <c:v>61.675</c:v>
                </c:pt>
                <c:pt idx="15">
                  <c:v>62.64</c:v>
                </c:pt>
                <c:pt idx="16">
                  <c:v>63.523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HIV-FH +P   NEB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(Sheet1!$H$9,Sheet1!$H$14,Sheet1!$H$19,Sheet1!$H$24,Sheet1!$H$29,Sheet1!$H$34,Sheet1!$H$39,Sheet1!$H$44,Sheet1!$H$49,Sheet1!$H$54,Sheet1!$H$59,Sheet1!$H$64,Sheet1!$H$69,Sheet1!$H$74,Sheet1!$H$79,Sheet1!$H$84,Sheet1!$H$89)</c:f>
              <c:numCache>
                <c:formatCode>General</c:formatCode>
                <c:ptCount val="17"/>
                <c:pt idx="0">
                  <c:v>68.218</c:v>
                </c:pt>
                <c:pt idx="1">
                  <c:v>75.229</c:v>
                </c:pt>
                <c:pt idx="2">
                  <c:v>108.888</c:v>
                </c:pt>
                <c:pt idx="3">
                  <c:v>152.778</c:v>
                </c:pt>
                <c:pt idx="4">
                  <c:v>199.115</c:v>
                </c:pt>
                <c:pt idx="5">
                  <c:v>242.338</c:v>
                </c:pt>
                <c:pt idx="6">
                  <c:v>273.0219999999989</c:v>
                </c:pt>
                <c:pt idx="7">
                  <c:v>261.5009999999999</c:v>
                </c:pt>
                <c:pt idx="8">
                  <c:v>246.211</c:v>
                </c:pt>
                <c:pt idx="9">
                  <c:v>192.667</c:v>
                </c:pt>
                <c:pt idx="10">
                  <c:v>130.857</c:v>
                </c:pt>
                <c:pt idx="11">
                  <c:v>103.743</c:v>
                </c:pt>
                <c:pt idx="12">
                  <c:v>91.564</c:v>
                </c:pt>
                <c:pt idx="13">
                  <c:v>84.63</c:v>
                </c:pt>
                <c:pt idx="14">
                  <c:v>80.566</c:v>
                </c:pt>
                <c:pt idx="15">
                  <c:v>79.285</c:v>
                </c:pt>
                <c:pt idx="16">
                  <c:v>78.711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HIV-FH -P  NEB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(Sheet1!$I$9,Sheet1!$I$14,Sheet1!$I$19,Sheet1!$I$24,Sheet1!$I$29,Sheet1!$I$34,Sheet1!$I$39,Sheet1!$I$44,Sheet1!$I$49,Sheet1!$I$54,Sheet1!$I$59,Sheet1!$I$64,Sheet1!$I$69,Sheet1!$I$74,Sheet1!$I$79,Sheet1!$I$84,Sheet1!$I$89)</c:f>
              <c:numCache>
                <c:formatCode>General</c:formatCode>
                <c:ptCount val="17"/>
                <c:pt idx="0">
                  <c:v>71.833</c:v>
                </c:pt>
                <c:pt idx="1">
                  <c:v>78.192</c:v>
                </c:pt>
                <c:pt idx="2">
                  <c:v>112.547</c:v>
                </c:pt>
                <c:pt idx="3">
                  <c:v>156.355</c:v>
                </c:pt>
                <c:pt idx="4">
                  <c:v>204.988</c:v>
                </c:pt>
                <c:pt idx="5">
                  <c:v>251.585</c:v>
                </c:pt>
                <c:pt idx="6">
                  <c:v>276.975</c:v>
                </c:pt>
                <c:pt idx="7">
                  <c:v>265.145</c:v>
                </c:pt>
                <c:pt idx="8">
                  <c:v>250.489</c:v>
                </c:pt>
                <c:pt idx="9">
                  <c:v>194.119</c:v>
                </c:pt>
                <c:pt idx="10">
                  <c:v>134.407</c:v>
                </c:pt>
                <c:pt idx="11">
                  <c:v>107.404</c:v>
                </c:pt>
                <c:pt idx="12">
                  <c:v>93.786</c:v>
                </c:pt>
                <c:pt idx="13">
                  <c:v>86.284</c:v>
                </c:pt>
                <c:pt idx="14">
                  <c:v>82.015</c:v>
                </c:pt>
                <c:pt idx="15">
                  <c:v>79.524</c:v>
                </c:pt>
                <c:pt idx="16">
                  <c:v>79.271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HIV-FHt +P  NEB</c:v>
                </c:pt>
              </c:strCache>
            </c:strRef>
          </c:tx>
          <c:spPr>
            <a:ln>
              <a:solidFill>
                <a:srgbClr val="CC00CC"/>
              </a:solidFill>
            </a:ln>
          </c:spPr>
          <c:marker>
            <c:symbol val="triangle"/>
            <c:size val="7"/>
            <c:spPr>
              <a:solidFill>
                <a:srgbClr val="CC00CC"/>
              </a:solidFill>
              <a:ln>
                <a:solidFill>
                  <a:srgbClr val="CC00CC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(Sheet1!$J$9,Sheet1!$J$14,Sheet1!$J$19,Sheet1!$J$24,Sheet1!$J$29,Sheet1!$J$34,Sheet1!$J$39,Sheet1!$J$44,Sheet1!$J$49,Sheet1!$J$54,Sheet1!$J$59,Sheet1!$J$64,Sheet1!$J$69,Sheet1!$J$74,Sheet1!$J$79,Sheet1!$J$84,Sheet1!$J$89)</c:f>
              <c:numCache>
                <c:formatCode>General</c:formatCode>
                <c:ptCount val="17"/>
                <c:pt idx="0">
                  <c:v>70.712</c:v>
                </c:pt>
                <c:pt idx="1">
                  <c:v>76.528</c:v>
                </c:pt>
                <c:pt idx="2">
                  <c:v>104.202</c:v>
                </c:pt>
                <c:pt idx="3">
                  <c:v>144.167</c:v>
                </c:pt>
                <c:pt idx="4">
                  <c:v>181.904</c:v>
                </c:pt>
                <c:pt idx="5">
                  <c:v>221.526</c:v>
                </c:pt>
                <c:pt idx="6">
                  <c:v>251.921</c:v>
                </c:pt>
                <c:pt idx="7">
                  <c:v>262.4119999999986</c:v>
                </c:pt>
                <c:pt idx="8">
                  <c:v>260.2799999999999</c:v>
                </c:pt>
                <c:pt idx="9">
                  <c:v>219.214</c:v>
                </c:pt>
                <c:pt idx="10">
                  <c:v>149.142</c:v>
                </c:pt>
                <c:pt idx="11">
                  <c:v>114.479</c:v>
                </c:pt>
                <c:pt idx="12">
                  <c:v>95.12299999999998</c:v>
                </c:pt>
                <c:pt idx="13">
                  <c:v>86.88299999999998</c:v>
                </c:pt>
                <c:pt idx="14">
                  <c:v>81.48</c:v>
                </c:pt>
                <c:pt idx="15">
                  <c:v>78.10799999999998</c:v>
                </c:pt>
                <c:pt idx="16">
                  <c:v>77.604</c:v>
                </c:pt>
              </c:numCache>
            </c:numRef>
          </c:val>
        </c:ser>
        <c:ser>
          <c:idx val="10"/>
          <c:order val="9"/>
          <c:tx>
            <c:strRef>
              <c:f>Sheet1!$K$1</c:f>
              <c:strCache>
                <c:ptCount val="1"/>
                <c:pt idx="0">
                  <c:v>HIV-FHt -P  NEB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triangle"/>
            <c:size val="7"/>
            <c:spPr>
              <a:solidFill>
                <a:srgbClr val="FF99FF"/>
              </a:solidFill>
              <a:ln>
                <a:solidFill>
                  <a:srgbClr val="FF99FF"/>
                </a:solidFill>
              </a:ln>
            </c:spPr>
          </c:marker>
          <c:val>
            <c:numRef>
              <c:f>(Sheet1!$K$9,Sheet1!$K$14,Sheet1!$K$19,Sheet1!$K$24,Sheet1!$K$29,Sheet1!$K$34,Sheet1!$K$39,Sheet1!$K$44,Sheet1!$K$49,Sheet1!$K$54,Sheet1!$K$59,Sheet1!$K$64,Sheet1!$K$69,Sheet1!$K$74,Sheet1!$K$79,Sheet1!$K$84,Sheet1!$K$89)</c:f>
              <c:numCache>
                <c:formatCode>General</c:formatCode>
                <c:ptCount val="17"/>
                <c:pt idx="0">
                  <c:v>68.6</c:v>
                </c:pt>
                <c:pt idx="1">
                  <c:v>75.995</c:v>
                </c:pt>
                <c:pt idx="2">
                  <c:v>104.659</c:v>
                </c:pt>
                <c:pt idx="3">
                  <c:v>143.777</c:v>
                </c:pt>
                <c:pt idx="4">
                  <c:v>183.74</c:v>
                </c:pt>
                <c:pt idx="5">
                  <c:v>221.162</c:v>
                </c:pt>
                <c:pt idx="6">
                  <c:v>249.851</c:v>
                </c:pt>
                <c:pt idx="7">
                  <c:v>261.1089999999999</c:v>
                </c:pt>
                <c:pt idx="8">
                  <c:v>258.2629999999999</c:v>
                </c:pt>
                <c:pt idx="9">
                  <c:v>212.585</c:v>
                </c:pt>
                <c:pt idx="10">
                  <c:v>147.141</c:v>
                </c:pt>
                <c:pt idx="11">
                  <c:v>111.159</c:v>
                </c:pt>
                <c:pt idx="12">
                  <c:v>93.277</c:v>
                </c:pt>
                <c:pt idx="13">
                  <c:v>85.865</c:v>
                </c:pt>
                <c:pt idx="14">
                  <c:v>80.242</c:v>
                </c:pt>
                <c:pt idx="15">
                  <c:v>77.98500000000001</c:v>
                </c:pt>
                <c:pt idx="16">
                  <c:v>75.782</c:v>
                </c:pt>
              </c:numCache>
            </c:numRef>
          </c:val>
        </c:ser>
        <c:dLbls/>
        <c:marker val="1"/>
        <c:axId val="93812568"/>
        <c:axId val="226164680"/>
      </c:lineChart>
      <c:catAx>
        <c:axId val="93812568"/>
        <c:scaling>
          <c:orientation val="minMax"/>
        </c:scaling>
        <c:delete val="1"/>
        <c:axPos val="b"/>
        <c:numFmt formatCode="h:mm;@" sourceLinked="0"/>
        <c:tickLblPos val="nextTo"/>
        <c:crossAx val="226164680"/>
        <c:crosses val="autoZero"/>
        <c:auto val="1"/>
        <c:lblAlgn val="ctr"/>
        <c:lblOffset val="100"/>
        <c:tickLblSkip val="2"/>
      </c:catAx>
      <c:valAx>
        <c:axId val="226164680"/>
        <c:scaling>
          <c:orientation val="minMax"/>
        </c:scaling>
        <c:delete val="1"/>
        <c:axPos val="l"/>
        <c:numFmt formatCode="General" sourceLinked="1"/>
        <c:tickLblPos val="nextTo"/>
        <c:crossAx val="93812568"/>
        <c:crosses val="autoZero"/>
        <c:crossBetween val="between"/>
      </c:valAx>
      <c:spPr>
        <a:solidFill>
          <a:srgbClr val="FFFFFF"/>
        </a:solidFill>
        <a:ln w="12700" cmpd="sng">
          <a:solidFill>
            <a:schemeClr val="tx1"/>
          </a:solidFill>
        </a:ln>
      </c:spPr>
    </c:plotArea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1"/>
          <c:order val="0"/>
          <c:tx>
            <c:strRef>
              <c:f>'15-Apr-14 ReAsH'!$M$3</c:f>
              <c:strCache>
                <c:ptCount val="1"/>
                <c:pt idx="0">
                  <c:v>rplX 2a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ReAsH'!$M$4:$M$24</c:f>
              <c:numCache>
                <c:formatCode>0.00</c:formatCode>
                <c:ptCount val="21"/>
                <c:pt idx="0">
                  <c:v>56.019</c:v>
                </c:pt>
                <c:pt idx="1">
                  <c:v>56.52</c:v>
                </c:pt>
                <c:pt idx="2">
                  <c:v>99.65900000000001</c:v>
                </c:pt>
                <c:pt idx="3">
                  <c:v>214.571</c:v>
                </c:pt>
                <c:pt idx="4">
                  <c:v>408.309</c:v>
                </c:pt>
                <c:pt idx="5">
                  <c:v>658.639</c:v>
                </c:pt>
                <c:pt idx="6">
                  <c:v>920.117</c:v>
                </c:pt>
                <c:pt idx="7">
                  <c:v>1108.536</c:v>
                </c:pt>
                <c:pt idx="8">
                  <c:v>1165.204</c:v>
                </c:pt>
                <c:pt idx="9">
                  <c:v>1175.22</c:v>
                </c:pt>
                <c:pt idx="10">
                  <c:v>1172.662</c:v>
                </c:pt>
                <c:pt idx="11">
                  <c:v>1173.349</c:v>
                </c:pt>
                <c:pt idx="12">
                  <c:v>1166.996</c:v>
                </c:pt>
                <c:pt idx="13">
                  <c:v>1160.209</c:v>
                </c:pt>
                <c:pt idx="14">
                  <c:v>1158.728</c:v>
                </c:pt>
                <c:pt idx="15">
                  <c:v>1149.285</c:v>
                </c:pt>
                <c:pt idx="16">
                  <c:v>1142.627</c:v>
                </c:pt>
                <c:pt idx="17">
                  <c:v>1135.524</c:v>
                </c:pt>
                <c:pt idx="18">
                  <c:v>1123.597</c:v>
                </c:pt>
                <c:pt idx="19">
                  <c:v>1103.942</c:v>
                </c:pt>
                <c:pt idx="20">
                  <c:v>1097.598</c:v>
                </c:pt>
              </c:numCache>
            </c:numRef>
          </c:yVal>
          <c:smooth val="1"/>
        </c:ser>
        <c:ser>
          <c:idx val="8"/>
          <c:order val="1"/>
          <c:tx>
            <c:strRef>
              <c:f>'15-Apr-14 ReAsH'!$T$3</c:f>
              <c:strCache>
                <c:ptCount val="1"/>
                <c:pt idx="0">
                  <c:v>rplX 2h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ReAsH'!$T$4:$T$24</c:f>
              <c:numCache>
                <c:formatCode>0.00</c:formatCode>
                <c:ptCount val="21"/>
                <c:pt idx="0">
                  <c:v>54.769</c:v>
                </c:pt>
                <c:pt idx="1">
                  <c:v>57.565</c:v>
                </c:pt>
                <c:pt idx="2">
                  <c:v>124.868</c:v>
                </c:pt>
                <c:pt idx="3">
                  <c:v>280.692</c:v>
                </c:pt>
                <c:pt idx="4">
                  <c:v>517.138</c:v>
                </c:pt>
                <c:pt idx="5">
                  <c:v>782.634</c:v>
                </c:pt>
                <c:pt idx="6">
                  <c:v>1013.522</c:v>
                </c:pt>
                <c:pt idx="7">
                  <c:v>1122.946</c:v>
                </c:pt>
                <c:pt idx="8">
                  <c:v>1143.242</c:v>
                </c:pt>
                <c:pt idx="9">
                  <c:v>1139.617</c:v>
                </c:pt>
                <c:pt idx="10">
                  <c:v>1132.082</c:v>
                </c:pt>
                <c:pt idx="11">
                  <c:v>1128.88</c:v>
                </c:pt>
                <c:pt idx="12">
                  <c:v>1121.39</c:v>
                </c:pt>
                <c:pt idx="13">
                  <c:v>1117.594</c:v>
                </c:pt>
                <c:pt idx="14">
                  <c:v>1110.43</c:v>
                </c:pt>
                <c:pt idx="15">
                  <c:v>1102.761</c:v>
                </c:pt>
                <c:pt idx="16">
                  <c:v>1092.447</c:v>
                </c:pt>
                <c:pt idx="17">
                  <c:v>1082.785</c:v>
                </c:pt>
                <c:pt idx="18">
                  <c:v>1066.796</c:v>
                </c:pt>
                <c:pt idx="19">
                  <c:v>1053.651</c:v>
                </c:pt>
                <c:pt idx="20">
                  <c:v>1050.621</c:v>
                </c:pt>
              </c:numCache>
            </c:numRef>
          </c:yVal>
          <c:smooth val="1"/>
        </c:ser>
        <c:dLbls/>
        <c:axId val="227497944"/>
        <c:axId val="227484440"/>
      </c:scatterChart>
      <c:valAx>
        <c:axId val="227497944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</a:t>
                </a:r>
                <a:r>
                  <a:rPr lang="en-US" dirty="0" smtClean="0"/>
                  <a:t>ime </a:t>
                </a:r>
                <a:r>
                  <a:rPr lang="en-US" dirty="0"/>
                  <a:t>(min)</a:t>
                </a:r>
              </a:p>
            </c:rich>
          </c:tx>
        </c:title>
        <c:numFmt formatCode="0" sourceLinked="1"/>
        <c:tickLblPos val="nextTo"/>
        <c:crossAx val="227484440"/>
        <c:crosses val="autoZero"/>
        <c:crossBetween val="midCat"/>
      </c:valAx>
      <c:valAx>
        <c:axId val="227484440"/>
        <c:scaling>
          <c:orientation val="minMax"/>
          <c:max val="140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0" sourceLinked="0"/>
        <c:tickLblPos val="nextTo"/>
        <c:crossAx val="227497944"/>
        <c:crosses val="autoZero"/>
        <c:crossBetween val="midCat"/>
      </c:valAx>
      <c:spPr>
        <a:noFill/>
        <a:ln>
          <a:solidFill>
            <a:srgbClr val="000000"/>
          </a:solidFill>
        </a:ln>
      </c:spPr>
    </c:plotArea>
    <c:plotVisOnly val="1"/>
    <c:dispBlanksAs val="gap"/>
  </c:chart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scatterChart>
        <c:scatterStyle val="smoothMarker"/>
        <c:ser>
          <c:idx val="0"/>
          <c:order val="0"/>
          <c:tx>
            <c:strRef>
              <c:f>'22-Apr-14 ReAsH'!$F$27</c:f>
              <c:strCache>
                <c:ptCount val="1"/>
                <c:pt idx="0">
                  <c:v>HIV-2c Ata50</c:v>
                </c:pt>
              </c:strCache>
            </c:strRef>
          </c:tx>
          <c:spPr>
            <a:ln>
              <a:noFill/>
              <a:prstDash val="sysDash"/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ReAsH'!$F$28:$F$48</c:f>
              <c:numCache>
                <c:formatCode>General</c:formatCode>
                <c:ptCount val="21"/>
                <c:pt idx="0">
                  <c:v>38.872</c:v>
                </c:pt>
                <c:pt idx="1">
                  <c:v>35.127</c:v>
                </c:pt>
                <c:pt idx="2">
                  <c:v>41.047</c:v>
                </c:pt>
                <c:pt idx="3">
                  <c:v>53.773</c:v>
                </c:pt>
                <c:pt idx="4">
                  <c:v>74.87299999999999</c:v>
                </c:pt>
                <c:pt idx="5">
                  <c:v>103.626</c:v>
                </c:pt>
                <c:pt idx="6">
                  <c:v>135.772</c:v>
                </c:pt>
                <c:pt idx="7">
                  <c:v>170.653</c:v>
                </c:pt>
                <c:pt idx="8">
                  <c:v>203.825</c:v>
                </c:pt>
                <c:pt idx="9">
                  <c:v>229.568</c:v>
                </c:pt>
                <c:pt idx="10">
                  <c:v>248.863</c:v>
                </c:pt>
                <c:pt idx="11">
                  <c:v>264.264</c:v>
                </c:pt>
                <c:pt idx="12">
                  <c:v>271.204</c:v>
                </c:pt>
                <c:pt idx="13">
                  <c:v>275.27</c:v>
                </c:pt>
                <c:pt idx="14">
                  <c:v>278.434</c:v>
                </c:pt>
                <c:pt idx="15">
                  <c:v>276.194</c:v>
                </c:pt>
                <c:pt idx="16">
                  <c:v>277.023</c:v>
                </c:pt>
                <c:pt idx="17">
                  <c:v>276.2379999999999</c:v>
                </c:pt>
                <c:pt idx="18">
                  <c:v>273.388</c:v>
                </c:pt>
                <c:pt idx="19">
                  <c:v>266.9279999999999</c:v>
                </c:pt>
                <c:pt idx="20">
                  <c:v>262.7809999999999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'22-Apr-14 ReAsH'!$H$27</c:f>
              <c:strCache>
                <c:ptCount val="1"/>
                <c:pt idx="0">
                  <c:v>HIV-2c no drug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ReAsH'!$H$28:$H$48</c:f>
              <c:numCache>
                <c:formatCode>General</c:formatCode>
                <c:ptCount val="21"/>
                <c:pt idx="0">
                  <c:v>39.524</c:v>
                </c:pt>
                <c:pt idx="1">
                  <c:v>42.273</c:v>
                </c:pt>
                <c:pt idx="2">
                  <c:v>94.534</c:v>
                </c:pt>
                <c:pt idx="3">
                  <c:v>221.123</c:v>
                </c:pt>
                <c:pt idx="4">
                  <c:v>360.414</c:v>
                </c:pt>
                <c:pt idx="5">
                  <c:v>406.227</c:v>
                </c:pt>
                <c:pt idx="6">
                  <c:v>402.806</c:v>
                </c:pt>
                <c:pt idx="7">
                  <c:v>383.772</c:v>
                </c:pt>
                <c:pt idx="8">
                  <c:v>367.494</c:v>
                </c:pt>
                <c:pt idx="9">
                  <c:v>346.395</c:v>
                </c:pt>
                <c:pt idx="10">
                  <c:v>327.584</c:v>
                </c:pt>
                <c:pt idx="11">
                  <c:v>314.727</c:v>
                </c:pt>
                <c:pt idx="12">
                  <c:v>298.811</c:v>
                </c:pt>
                <c:pt idx="13">
                  <c:v>291.134</c:v>
                </c:pt>
                <c:pt idx="14">
                  <c:v>285.852</c:v>
                </c:pt>
                <c:pt idx="15">
                  <c:v>280.885</c:v>
                </c:pt>
                <c:pt idx="16">
                  <c:v>279.587</c:v>
                </c:pt>
                <c:pt idx="17">
                  <c:v>275.974</c:v>
                </c:pt>
                <c:pt idx="18">
                  <c:v>276.136</c:v>
                </c:pt>
                <c:pt idx="19">
                  <c:v>276.675</c:v>
                </c:pt>
                <c:pt idx="20">
                  <c:v>271.884</c:v>
                </c:pt>
              </c:numCache>
            </c:numRef>
          </c:yVal>
          <c:smooth val="1"/>
        </c:ser>
        <c:dLbls/>
        <c:axId val="226599320"/>
        <c:axId val="226590248"/>
      </c:scatterChart>
      <c:valAx>
        <c:axId val="226599320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</c:title>
        <c:numFmt formatCode="0" sourceLinked="1"/>
        <c:tickLblPos val="nextTo"/>
        <c:crossAx val="226590248"/>
        <c:crosses val="autoZero"/>
        <c:crossBetween val="midCat"/>
      </c:valAx>
      <c:valAx>
        <c:axId val="226590248"/>
        <c:scaling>
          <c:orientation val="minMax"/>
          <c:max val="45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General" sourceLinked="1"/>
        <c:tickLblPos val="nextTo"/>
        <c:crossAx val="226599320"/>
        <c:crosses val="autoZero"/>
        <c:crossBetween val="midCat"/>
      </c:valAx>
    </c:plotArea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scatterChart>
        <c:scatterStyle val="smoothMarker"/>
        <c:ser>
          <c:idx val="0"/>
          <c:order val="0"/>
          <c:tx>
            <c:strRef>
              <c:f>'22-Apr-14 ReAsH'!$B$27</c:f>
              <c:strCache>
                <c:ptCount val="1"/>
                <c:pt idx="0">
                  <c:v>HIV-1 Ata50</c:v>
                </c:pt>
              </c:strCache>
            </c:strRef>
          </c:tx>
          <c:spPr>
            <a:ln>
              <a:noFill/>
              <a:prstDash val="sysDash"/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ReAsH'!$B$28:$B$48</c:f>
              <c:numCache>
                <c:formatCode>General</c:formatCode>
                <c:ptCount val="21"/>
                <c:pt idx="0">
                  <c:v>38.874</c:v>
                </c:pt>
                <c:pt idx="1">
                  <c:v>35.154</c:v>
                </c:pt>
                <c:pt idx="2">
                  <c:v>40.151</c:v>
                </c:pt>
                <c:pt idx="3">
                  <c:v>49.148</c:v>
                </c:pt>
                <c:pt idx="4">
                  <c:v>59.61</c:v>
                </c:pt>
                <c:pt idx="5">
                  <c:v>69.587</c:v>
                </c:pt>
                <c:pt idx="6">
                  <c:v>78.96</c:v>
                </c:pt>
                <c:pt idx="7">
                  <c:v>85.788</c:v>
                </c:pt>
                <c:pt idx="8">
                  <c:v>92.394</c:v>
                </c:pt>
                <c:pt idx="9">
                  <c:v>96.588</c:v>
                </c:pt>
                <c:pt idx="10">
                  <c:v>99.85799999999998</c:v>
                </c:pt>
                <c:pt idx="11">
                  <c:v>103.515</c:v>
                </c:pt>
                <c:pt idx="12">
                  <c:v>106.433</c:v>
                </c:pt>
                <c:pt idx="13">
                  <c:v>108.49</c:v>
                </c:pt>
                <c:pt idx="14">
                  <c:v>111.036</c:v>
                </c:pt>
                <c:pt idx="15">
                  <c:v>112.505</c:v>
                </c:pt>
                <c:pt idx="16">
                  <c:v>114.646</c:v>
                </c:pt>
                <c:pt idx="17">
                  <c:v>116.899</c:v>
                </c:pt>
                <c:pt idx="18">
                  <c:v>116.496</c:v>
                </c:pt>
                <c:pt idx="19">
                  <c:v>116.178</c:v>
                </c:pt>
                <c:pt idx="20">
                  <c:v>111.383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'22-Apr-14 ReAsH'!$D$27</c:f>
              <c:strCache>
                <c:ptCount val="1"/>
                <c:pt idx="0">
                  <c:v>HIV-1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ReAsH'!$D$28:$D$48</c:f>
              <c:numCache>
                <c:formatCode>General</c:formatCode>
                <c:ptCount val="21"/>
                <c:pt idx="0">
                  <c:v>40.32</c:v>
                </c:pt>
                <c:pt idx="1">
                  <c:v>38.535</c:v>
                </c:pt>
                <c:pt idx="2">
                  <c:v>55.302</c:v>
                </c:pt>
                <c:pt idx="3">
                  <c:v>77.954</c:v>
                </c:pt>
                <c:pt idx="4">
                  <c:v>99.02500000000001</c:v>
                </c:pt>
                <c:pt idx="5">
                  <c:v>119.309</c:v>
                </c:pt>
                <c:pt idx="6">
                  <c:v>135.712</c:v>
                </c:pt>
                <c:pt idx="7">
                  <c:v>141.787</c:v>
                </c:pt>
                <c:pt idx="8">
                  <c:v>140.002</c:v>
                </c:pt>
                <c:pt idx="9">
                  <c:v>133.124</c:v>
                </c:pt>
                <c:pt idx="10">
                  <c:v>123.849</c:v>
                </c:pt>
                <c:pt idx="11">
                  <c:v>115.283</c:v>
                </c:pt>
                <c:pt idx="12">
                  <c:v>107.137</c:v>
                </c:pt>
                <c:pt idx="13">
                  <c:v>99.10899999999998</c:v>
                </c:pt>
                <c:pt idx="14">
                  <c:v>91.62899999999999</c:v>
                </c:pt>
                <c:pt idx="15">
                  <c:v>86.6</c:v>
                </c:pt>
                <c:pt idx="16">
                  <c:v>83.479</c:v>
                </c:pt>
                <c:pt idx="17">
                  <c:v>80.10599999999998</c:v>
                </c:pt>
                <c:pt idx="18">
                  <c:v>78.18199999999998</c:v>
                </c:pt>
                <c:pt idx="19">
                  <c:v>75.466</c:v>
                </c:pt>
                <c:pt idx="20">
                  <c:v>72.909</c:v>
                </c:pt>
              </c:numCache>
            </c:numRef>
          </c:yVal>
          <c:smooth val="1"/>
        </c:ser>
        <c:dLbls/>
        <c:axId val="226573944"/>
        <c:axId val="226549656"/>
      </c:scatterChart>
      <c:valAx>
        <c:axId val="226573944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</c:title>
        <c:numFmt formatCode="0" sourceLinked="1"/>
        <c:tickLblPos val="nextTo"/>
        <c:crossAx val="226549656"/>
        <c:crosses val="autoZero"/>
        <c:crossBetween val="midCat"/>
      </c:valAx>
      <c:valAx>
        <c:axId val="226549656"/>
        <c:scaling>
          <c:orientation val="minMax"/>
          <c:max val="16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General" sourceLinked="1"/>
        <c:tickLblPos val="nextTo"/>
        <c:crossAx val="226573944"/>
        <c:crosses val="autoZero"/>
        <c:crossBetween val="midCat"/>
      </c:valAx>
    </c:plotArea>
    <c:plotVisOnly val="1"/>
    <c:dispBlanksAs val="gap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strRef>
              <c:f>'22-Apr-14 ReAsH'!$B$27</c:f>
              <c:strCache>
                <c:ptCount val="1"/>
                <c:pt idx="0">
                  <c:v>HIV-1 Ata50</c:v>
                </c:pt>
              </c:strCache>
            </c:strRef>
          </c:tx>
          <c:spPr>
            <a:ln>
              <a:noFill/>
              <a:prstDash val="sysDash"/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ReAsH'!$B$28:$B$48</c:f>
              <c:numCache>
                <c:formatCode>General</c:formatCode>
                <c:ptCount val="21"/>
                <c:pt idx="0">
                  <c:v>38.874</c:v>
                </c:pt>
                <c:pt idx="1">
                  <c:v>35.154</c:v>
                </c:pt>
                <c:pt idx="2">
                  <c:v>40.151</c:v>
                </c:pt>
                <c:pt idx="3">
                  <c:v>49.148</c:v>
                </c:pt>
                <c:pt idx="4">
                  <c:v>59.61</c:v>
                </c:pt>
                <c:pt idx="5">
                  <c:v>69.587</c:v>
                </c:pt>
                <c:pt idx="6">
                  <c:v>78.96</c:v>
                </c:pt>
                <c:pt idx="7">
                  <c:v>85.788</c:v>
                </c:pt>
                <c:pt idx="8">
                  <c:v>92.394</c:v>
                </c:pt>
                <c:pt idx="9">
                  <c:v>96.588</c:v>
                </c:pt>
                <c:pt idx="10">
                  <c:v>99.85799999999998</c:v>
                </c:pt>
                <c:pt idx="11">
                  <c:v>103.515</c:v>
                </c:pt>
                <c:pt idx="12">
                  <c:v>106.433</c:v>
                </c:pt>
                <c:pt idx="13">
                  <c:v>108.49</c:v>
                </c:pt>
                <c:pt idx="14">
                  <c:v>111.036</c:v>
                </c:pt>
                <c:pt idx="15">
                  <c:v>112.505</c:v>
                </c:pt>
                <c:pt idx="16">
                  <c:v>114.646</c:v>
                </c:pt>
                <c:pt idx="17">
                  <c:v>116.899</c:v>
                </c:pt>
                <c:pt idx="18">
                  <c:v>116.496</c:v>
                </c:pt>
                <c:pt idx="19">
                  <c:v>116.178</c:v>
                </c:pt>
                <c:pt idx="20">
                  <c:v>111.383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'22-Apr-14 ReAsH'!$C$27</c:f>
              <c:strCache>
                <c:ptCount val="1"/>
                <c:pt idx="0">
                  <c:v>HIV-1 Ata1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ReAsH'!$C$28:$C$48</c:f>
              <c:numCache>
                <c:formatCode>General</c:formatCode>
                <c:ptCount val="21"/>
                <c:pt idx="0">
                  <c:v>41.625</c:v>
                </c:pt>
                <c:pt idx="1">
                  <c:v>39.846</c:v>
                </c:pt>
                <c:pt idx="2">
                  <c:v>56.781</c:v>
                </c:pt>
                <c:pt idx="3">
                  <c:v>79.213</c:v>
                </c:pt>
                <c:pt idx="4">
                  <c:v>98.111</c:v>
                </c:pt>
                <c:pt idx="5">
                  <c:v>109.618</c:v>
                </c:pt>
                <c:pt idx="6">
                  <c:v>116.991</c:v>
                </c:pt>
                <c:pt idx="7">
                  <c:v>119.919</c:v>
                </c:pt>
                <c:pt idx="8">
                  <c:v>121.57</c:v>
                </c:pt>
                <c:pt idx="9">
                  <c:v>119.768</c:v>
                </c:pt>
                <c:pt idx="10">
                  <c:v>120.457</c:v>
                </c:pt>
                <c:pt idx="11">
                  <c:v>121.307</c:v>
                </c:pt>
                <c:pt idx="12">
                  <c:v>121.511</c:v>
                </c:pt>
                <c:pt idx="13">
                  <c:v>120.347</c:v>
                </c:pt>
                <c:pt idx="14">
                  <c:v>117.813</c:v>
                </c:pt>
                <c:pt idx="15">
                  <c:v>114.793</c:v>
                </c:pt>
                <c:pt idx="16">
                  <c:v>111.321</c:v>
                </c:pt>
                <c:pt idx="17">
                  <c:v>109.347</c:v>
                </c:pt>
                <c:pt idx="18">
                  <c:v>105.772</c:v>
                </c:pt>
                <c:pt idx="19">
                  <c:v>102.103</c:v>
                </c:pt>
                <c:pt idx="20">
                  <c:v>99.245</c:v>
                </c:pt>
              </c:numCache>
            </c:numRef>
          </c:yVal>
          <c:smooth val="1"/>
        </c:ser>
        <c:dLbls/>
        <c:axId val="227741016"/>
        <c:axId val="227726376"/>
      </c:scatterChart>
      <c:valAx>
        <c:axId val="227741016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</c:title>
        <c:numFmt formatCode="0" sourceLinked="1"/>
        <c:tickLblPos val="nextTo"/>
        <c:crossAx val="227726376"/>
        <c:crosses val="autoZero"/>
        <c:crossBetween val="midCat"/>
      </c:valAx>
      <c:valAx>
        <c:axId val="227726376"/>
        <c:scaling>
          <c:orientation val="minMax"/>
          <c:max val="16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General" sourceLinked="1"/>
        <c:tickLblPos val="nextTo"/>
        <c:crossAx val="227741016"/>
        <c:crosses val="autoZero"/>
        <c:crossBetween val="midCat"/>
      </c:valAx>
    </c:plotArea>
    <c:plotVisOnly val="1"/>
    <c:dispBlanksAs val="gap"/>
  </c:chart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strRef>
              <c:f>'22-Apr-14 ReAsH'!$B$27</c:f>
              <c:strCache>
                <c:ptCount val="1"/>
                <c:pt idx="0">
                  <c:v>HIV-1 Ata50</c:v>
                </c:pt>
              </c:strCache>
            </c:strRef>
          </c:tx>
          <c:spPr>
            <a:ln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ReAsH'!$B$28:$B$48</c:f>
              <c:numCache>
                <c:formatCode>General</c:formatCode>
                <c:ptCount val="21"/>
                <c:pt idx="0">
                  <c:v>38.874</c:v>
                </c:pt>
                <c:pt idx="1">
                  <c:v>35.154</c:v>
                </c:pt>
                <c:pt idx="2">
                  <c:v>40.151</c:v>
                </c:pt>
                <c:pt idx="3">
                  <c:v>49.148</c:v>
                </c:pt>
                <c:pt idx="4">
                  <c:v>59.61</c:v>
                </c:pt>
                <c:pt idx="5">
                  <c:v>69.587</c:v>
                </c:pt>
                <c:pt idx="6">
                  <c:v>78.96</c:v>
                </c:pt>
                <c:pt idx="7">
                  <c:v>85.788</c:v>
                </c:pt>
                <c:pt idx="8">
                  <c:v>92.394</c:v>
                </c:pt>
                <c:pt idx="9">
                  <c:v>96.588</c:v>
                </c:pt>
                <c:pt idx="10">
                  <c:v>99.85799999999998</c:v>
                </c:pt>
                <c:pt idx="11">
                  <c:v>103.515</c:v>
                </c:pt>
                <c:pt idx="12">
                  <c:v>106.433</c:v>
                </c:pt>
                <c:pt idx="13">
                  <c:v>108.49</c:v>
                </c:pt>
                <c:pt idx="14">
                  <c:v>111.036</c:v>
                </c:pt>
                <c:pt idx="15">
                  <c:v>112.505</c:v>
                </c:pt>
                <c:pt idx="16">
                  <c:v>114.646</c:v>
                </c:pt>
                <c:pt idx="17">
                  <c:v>116.899</c:v>
                </c:pt>
                <c:pt idx="18">
                  <c:v>116.496</c:v>
                </c:pt>
                <c:pt idx="19">
                  <c:v>116.178</c:v>
                </c:pt>
                <c:pt idx="20">
                  <c:v>111.383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'22-Apr-14 ReAsH'!$C$27</c:f>
              <c:strCache>
                <c:ptCount val="1"/>
                <c:pt idx="0">
                  <c:v>HIV-1 Ata1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ReAsH'!$C$28:$C$48</c:f>
              <c:numCache>
                <c:formatCode>General</c:formatCode>
                <c:ptCount val="21"/>
                <c:pt idx="0">
                  <c:v>41.625</c:v>
                </c:pt>
                <c:pt idx="1">
                  <c:v>39.846</c:v>
                </c:pt>
                <c:pt idx="2">
                  <c:v>56.781</c:v>
                </c:pt>
                <c:pt idx="3">
                  <c:v>79.213</c:v>
                </c:pt>
                <c:pt idx="4">
                  <c:v>98.111</c:v>
                </c:pt>
                <c:pt idx="5">
                  <c:v>109.618</c:v>
                </c:pt>
                <c:pt idx="6">
                  <c:v>116.991</c:v>
                </c:pt>
                <c:pt idx="7">
                  <c:v>119.919</c:v>
                </c:pt>
                <c:pt idx="8">
                  <c:v>121.57</c:v>
                </c:pt>
                <c:pt idx="9">
                  <c:v>119.768</c:v>
                </c:pt>
                <c:pt idx="10">
                  <c:v>120.457</c:v>
                </c:pt>
                <c:pt idx="11">
                  <c:v>121.307</c:v>
                </c:pt>
                <c:pt idx="12">
                  <c:v>121.511</c:v>
                </c:pt>
                <c:pt idx="13">
                  <c:v>120.347</c:v>
                </c:pt>
                <c:pt idx="14">
                  <c:v>117.813</c:v>
                </c:pt>
                <c:pt idx="15">
                  <c:v>114.793</c:v>
                </c:pt>
                <c:pt idx="16">
                  <c:v>111.321</c:v>
                </c:pt>
                <c:pt idx="17">
                  <c:v>109.347</c:v>
                </c:pt>
                <c:pt idx="18">
                  <c:v>105.772</c:v>
                </c:pt>
                <c:pt idx="19">
                  <c:v>102.103</c:v>
                </c:pt>
                <c:pt idx="20">
                  <c:v>99.245</c:v>
                </c:pt>
              </c:numCache>
            </c:numRef>
          </c:yVal>
          <c:smooth val="1"/>
        </c:ser>
        <c:dLbls/>
        <c:axId val="227787944"/>
        <c:axId val="227773240"/>
      </c:scatterChart>
      <c:valAx>
        <c:axId val="227787944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</c:title>
        <c:numFmt formatCode="0" sourceLinked="1"/>
        <c:tickLblPos val="nextTo"/>
        <c:crossAx val="227773240"/>
        <c:crosses val="autoZero"/>
        <c:crossBetween val="midCat"/>
      </c:valAx>
      <c:valAx>
        <c:axId val="227773240"/>
        <c:scaling>
          <c:orientation val="minMax"/>
          <c:max val="16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General" sourceLinked="1"/>
        <c:tickLblPos val="nextTo"/>
        <c:crossAx val="227787944"/>
        <c:crosses val="autoZero"/>
        <c:crossBetween val="midCat"/>
      </c:valAx>
    </c:plotArea>
    <c:plotVisOnly val="1"/>
    <c:dispBlanksAs val="gap"/>
  </c:chart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1"/>
          <c:order val="0"/>
          <c:tx>
            <c:strRef>
              <c:f>'22-Apr-14 ReAsH'!$G$27</c:f>
              <c:strCache>
                <c:ptCount val="1"/>
                <c:pt idx="0">
                  <c:v>HIV-2c Ata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ReAsH'!$G$28:$G$48</c:f>
              <c:numCache>
                <c:formatCode>General</c:formatCode>
                <c:ptCount val="21"/>
                <c:pt idx="0">
                  <c:v>41.157</c:v>
                </c:pt>
                <c:pt idx="1">
                  <c:v>42.947</c:v>
                </c:pt>
                <c:pt idx="2">
                  <c:v>98.17700000000001</c:v>
                </c:pt>
                <c:pt idx="3">
                  <c:v>221.376</c:v>
                </c:pt>
                <c:pt idx="4">
                  <c:v>349.08</c:v>
                </c:pt>
                <c:pt idx="5">
                  <c:v>386.81</c:v>
                </c:pt>
                <c:pt idx="6">
                  <c:v>379.832</c:v>
                </c:pt>
                <c:pt idx="7">
                  <c:v>363.223</c:v>
                </c:pt>
                <c:pt idx="8">
                  <c:v>341.742</c:v>
                </c:pt>
                <c:pt idx="9">
                  <c:v>314.427</c:v>
                </c:pt>
                <c:pt idx="10">
                  <c:v>288.669</c:v>
                </c:pt>
                <c:pt idx="11">
                  <c:v>269.285</c:v>
                </c:pt>
                <c:pt idx="12">
                  <c:v>256.132</c:v>
                </c:pt>
                <c:pt idx="13">
                  <c:v>242.429</c:v>
                </c:pt>
                <c:pt idx="14">
                  <c:v>229.383</c:v>
                </c:pt>
                <c:pt idx="15">
                  <c:v>220.522</c:v>
                </c:pt>
                <c:pt idx="16">
                  <c:v>217.556</c:v>
                </c:pt>
                <c:pt idx="17">
                  <c:v>215.771</c:v>
                </c:pt>
                <c:pt idx="18">
                  <c:v>214.58</c:v>
                </c:pt>
                <c:pt idx="19">
                  <c:v>217.341</c:v>
                </c:pt>
                <c:pt idx="20">
                  <c:v>213.922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'22-Apr-14 ReAsH'!$H$27</c:f>
              <c:strCache>
                <c:ptCount val="1"/>
                <c:pt idx="0">
                  <c:v>HIV-2c no drug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ReAsH'!$H$28:$H$48</c:f>
              <c:numCache>
                <c:formatCode>General</c:formatCode>
                <c:ptCount val="21"/>
                <c:pt idx="0">
                  <c:v>39.524</c:v>
                </c:pt>
                <c:pt idx="1">
                  <c:v>42.273</c:v>
                </c:pt>
                <c:pt idx="2">
                  <c:v>94.534</c:v>
                </c:pt>
                <c:pt idx="3">
                  <c:v>221.123</c:v>
                </c:pt>
                <c:pt idx="4">
                  <c:v>360.414</c:v>
                </c:pt>
                <c:pt idx="5">
                  <c:v>406.227</c:v>
                </c:pt>
                <c:pt idx="6">
                  <c:v>402.806</c:v>
                </c:pt>
                <c:pt idx="7">
                  <c:v>383.772</c:v>
                </c:pt>
                <c:pt idx="8">
                  <c:v>367.494</c:v>
                </c:pt>
                <c:pt idx="9">
                  <c:v>346.395</c:v>
                </c:pt>
                <c:pt idx="10">
                  <c:v>327.584</c:v>
                </c:pt>
                <c:pt idx="11">
                  <c:v>314.727</c:v>
                </c:pt>
                <c:pt idx="12">
                  <c:v>298.811</c:v>
                </c:pt>
                <c:pt idx="13">
                  <c:v>291.134</c:v>
                </c:pt>
                <c:pt idx="14">
                  <c:v>285.852</c:v>
                </c:pt>
                <c:pt idx="15">
                  <c:v>280.885</c:v>
                </c:pt>
                <c:pt idx="16">
                  <c:v>279.587</c:v>
                </c:pt>
                <c:pt idx="17">
                  <c:v>275.974</c:v>
                </c:pt>
                <c:pt idx="18">
                  <c:v>276.136</c:v>
                </c:pt>
                <c:pt idx="19">
                  <c:v>276.675</c:v>
                </c:pt>
                <c:pt idx="20">
                  <c:v>271.884</c:v>
                </c:pt>
              </c:numCache>
            </c:numRef>
          </c:yVal>
          <c:smooth val="1"/>
        </c:ser>
        <c:dLbls/>
        <c:axId val="227843592"/>
        <c:axId val="227828904"/>
      </c:scatterChart>
      <c:valAx>
        <c:axId val="227843592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</c:title>
        <c:numFmt formatCode="0" sourceLinked="1"/>
        <c:tickLblPos val="nextTo"/>
        <c:crossAx val="227828904"/>
        <c:crosses val="autoZero"/>
        <c:crossBetween val="midCat"/>
      </c:valAx>
      <c:valAx>
        <c:axId val="227828904"/>
        <c:scaling>
          <c:orientation val="minMax"/>
          <c:max val="45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General" sourceLinked="1"/>
        <c:tickLblPos val="nextTo"/>
        <c:crossAx val="227843592"/>
        <c:crosses val="autoZero"/>
        <c:crossBetween val="midCat"/>
      </c:valAx>
    </c:plotArea>
    <c:plotVisOnly val="1"/>
    <c:dispBlanksAs val="gap"/>
  </c:chart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0"/>
          <c:order val="0"/>
          <c:tx>
            <c:strRef>
              <c:f>'22-Apr-14 ReAsH'!$F$27</c:f>
              <c:strCache>
                <c:ptCount val="1"/>
                <c:pt idx="0">
                  <c:v>HIV-2c Ata50</c:v>
                </c:pt>
              </c:strCache>
            </c:strRef>
          </c:tx>
          <c:spPr>
            <a:ln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ReAsH'!$F$28:$F$48</c:f>
              <c:numCache>
                <c:formatCode>General</c:formatCode>
                <c:ptCount val="21"/>
                <c:pt idx="0">
                  <c:v>38.872</c:v>
                </c:pt>
                <c:pt idx="1">
                  <c:v>35.127</c:v>
                </c:pt>
                <c:pt idx="2">
                  <c:v>41.047</c:v>
                </c:pt>
                <c:pt idx="3">
                  <c:v>53.773</c:v>
                </c:pt>
                <c:pt idx="4">
                  <c:v>74.87299999999998</c:v>
                </c:pt>
                <c:pt idx="5">
                  <c:v>103.626</c:v>
                </c:pt>
                <c:pt idx="6">
                  <c:v>135.772</c:v>
                </c:pt>
                <c:pt idx="7">
                  <c:v>170.653</c:v>
                </c:pt>
                <c:pt idx="8">
                  <c:v>203.825</c:v>
                </c:pt>
                <c:pt idx="9">
                  <c:v>229.568</c:v>
                </c:pt>
                <c:pt idx="10">
                  <c:v>248.863</c:v>
                </c:pt>
                <c:pt idx="11">
                  <c:v>264.264</c:v>
                </c:pt>
                <c:pt idx="12">
                  <c:v>271.204</c:v>
                </c:pt>
                <c:pt idx="13">
                  <c:v>275.27</c:v>
                </c:pt>
                <c:pt idx="14">
                  <c:v>278.434</c:v>
                </c:pt>
                <c:pt idx="15">
                  <c:v>276.194</c:v>
                </c:pt>
                <c:pt idx="16">
                  <c:v>277.023</c:v>
                </c:pt>
                <c:pt idx="17">
                  <c:v>276.2379999999997</c:v>
                </c:pt>
                <c:pt idx="18">
                  <c:v>273.388</c:v>
                </c:pt>
                <c:pt idx="19">
                  <c:v>266.9279999999997</c:v>
                </c:pt>
                <c:pt idx="20">
                  <c:v>262.7809999999997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'22-Apr-14 ReAsH'!$G$27</c:f>
              <c:strCache>
                <c:ptCount val="1"/>
                <c:pt idx="0">
                  <c:v>HIV-2c Ata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'22-Apr-14 ReAsH'!$A$28:$A$48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'22-Apr-14 ReAsH'!$G$28:$G$48</c:f>
              <c:numCache>
                <c:formatCode>General</c:formatCode>
                <c:ptCount val="21"/>
                <c:pt idx="0">
                  <c:v>41.157</c:v>
                </c:pt>
                <c:pt idx="1">
                  <c:v>42.947</c:v>
                </c:pt>
                <c:pt idx="2">
                  <c:v>98.17700000000001</c:v>
                </c:pt>
                <c:pt idx="3">
                  <c:v>221.376</c:v>
                </c:pt>
                <c:pt idx="4">
                  <c:v>349.08</c:v>
                </c:pt>
                <c:pt idx="5">
                  <c:v>386.81</c:v>
                </c:pt>
                <c:pt idx="6">
                  <c:v>379.832</c:v>
                </c:pt>
                <c:pt idx="7">
                  <c:v>363.223</c:v>
                </c:pt>
                <c:pt idx="8">
                  <c:v>341.742</c:v>
                </c:pt>
                <c:pt idx="9">
                  <c:v>314.427</c:v>
                </c:pt>
                <c:pt idx="10">
                  <c:v>288.669</c:v>
                </c:pt>
                <c:pt idx="11">
                  <c:v>269.285</c:v>
                </c:pt>
                <c:pt idx="12">
                  <c:v>256.132</c:v>
                </c:pt>
                <c:pt idx="13">
                  <c:v>242.429</c:v>
                </c:pt>
                <c:pt idx="14">
                  <c:v>229.383</c:v>
                </c:pt>
                <c:pt idx="15">
                  <c:v>220.522</c:v>
                </c:pt>
                <c:pt idx="16">
                  <c:v>217.556</c:v>
                </c:pt>
                <c:pt idx="17">
                  <c:v>215.771</c:v>
                </c:pt>
                <c:pt idx="18">
                  <c:v>214.58</c:v>
                </c:pt>
                <c:pt idx="19">
                  <c:v>217.341</c:v>
                </c:pt>
                <c:pt idx="20">
                  <c:v>213.922</c:v>
                </c:pt>
              </c:numCache>
            </c:numRef>
          </c:yVal>
          <c:smooth val="1"/>
        </c:ser>
        <c:dLbls/>
        <c:axId val="227892328"/>
        <c:axId val="227877688"/>
      </c:scatterChart>
      <c:valAx>
        <c:axId val="227892328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</c:title>
        <c:numFmt formatCode="0" sourceLinked="1"/>
        <c:tickLblPos val="nextTo"/>
        <c:crossAx val="227877688"/>
        <c:crosses val="autoZero"/>
        <c:crossBetween val="midCat"/>
      </c:valAx>
      <c:valAx>
        <c:axId val="227877688"/>
        <c:scaling>
          <c:orientation val="minMax"/>
          <c:max val="45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General" sourceLinked="1"/>
        <c:tickLblPos val="nextTo"/>
        <c:crossAx val="227892328"/>
        <c:crosses val="autoZero"/>
        <c:crossBetween val="midCat"/>
      </c:valAx>
    </c:plotArea>
    <c:plotVisOnly val="1"/>
    <c:dispBlanksAs val="gap"/>
  </c:chart>
  <c:externalData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4"/>
  <c:chart>
    <c:autoTitleDeleted val="1"/>
    <c:plotArea>
      <c:layout>
        <c:manualLayout>
          <c:layoutTarget val="inner"/>
          <c:xMode val="edge"/>
          <c:yMode val="edge"/>
          <c:x val="0.271735330816572"/>
          <c:y val="0.0767306336481721"/>
          <c:w val="0.63420703318159"/>
          <c:h val="0.716450796887831"/>
        </c:manualLayout>
      </c:layout>
      <c:scatterChart>
        <c:scatterStyle val="lineMarker"/>
        <c:ser>
          <c:idx val="0"/>
          <c:order val="0"/>
          <c:tx>
            <c:strRef>
              <c:f>'DNA Green Ch 1'!$J$1</c:f>
              <c:strCache>
                <c:ptCount val="1"/>
                <c:pt idx="0">
                  <c:v>IVT  + DNA</c:v>
                </c:pt>
              </c:strCache>
            </c:strRef>
          </c:tx>
          <c:marker>
            <c:symbol val="none"/>
          </c:marker>
          <c:xVal>
            <c:numRef>
              <c:f>'Control Green Ch 2'!$C$2:$C$30</c:f>
              <c:numCache>
                <c:formatCode>General</c:formatCode>
                <c:ptCount val="29"/>
                <c:pt idx="0">
                  <c:v>0.0615833333333333</c:v>
                </c:pt>
                <c:pt idx="1">
                  <c:v>10.06105</c:v>
                </c:pt>
                <c:pt idx="2">
                  <c:v>20.06088333333332</c:v>
                </c:pt>
                <c:pt idx="3">
                  <c:v>30.06245</c:v>
                </c:pt>
                <c:pt idx="4">
                  <c:v>40.06193333333333</c:v>
                </c:pt>
                <c:pt idx="5">
                  <c:v>50.05911666666642</c:v>
                </c:pt>
                <c:pt idx="6">
                  <c:v>60.06213333333333</c:v>
                </c:pt>
                <c:pt idx="7">
                  <c:v>70.0632</c:v>
                </c:pt>
                <c:pt idx="8">
                  <c:v>80.06393333333334</c:v>
                </c:pt>
                <c:pt idx="9">
                  <c:v>90.06111666666667</c:v>
                </c:pt>
                <c:pt idx="10">
                  <c:v>100.0634666666667</c:v>
                </c:pt>
                <c:pt idx="11">
                  <c:v>110.0620333333333</c:v>
                </c:pt>
                <c:pt idx="12">
                  <c:v>120.05935</c:v>
                </c:pt>
                <c:pt idx="13">
                  <c:v>130.0624</c:v>
                </c:pt>
                <c:pt idx="14">
                  <c:v>140.0627166666667</c:v>
                </c:pt>
                <c:pt idx="15">
                  <c:v>150.0636333333333</c:v>
                </c:pt>
                <c:pt idx="16">
                  <c:v>160.0634833333333</c:v>
                </c:pt>
                <c:pt idx="17">
                  <c:v>170.0616166666667</c:v>
                </c:pt>
                <c:pt idx="18">
                  <c:v>180.0640666666667</c:v>
                </c:pt>
                <c:pt idx="19">
                  <c:v>190.2372</c:v>
                </c:pt>
                <c:pt idx="20">
                  <c:v>210.2383</c:v>
                </c:pt>
                <c:pt idx="21">
                  <c:v>230.2387166666667</c:v>
                </c:pt>
                <c:pt idx="22">
                  <c:v>250.23495</c:v>
                </c:pt>
                <c:pt idx="23">
                  <c:v>270.2387499999986</c:v>
                </c:pt>
                <c:pt idx="24">
                  <c:v>290.23795</c:v>
                </c:pt>
                <c:pt idx="25">
                  <c:v>310.2380833333333</c:v>
                </c:pt>
                <c:pt idx="26">
                  <c:v>330.2359833333333</c:v>
                </c:pt>
                <c:pt idx="27">
                  <c:v>350.236116666664</c:v>
                </c:pt>
                <c:pt idx="28">
                  <c:v>370.2364166666666</c:v>
                </c:pt>
              </c:numCache>
            </c:numRef>
          </c:xVal>
          <c:yVal>
            <c:numRef>
              <c:f>'DNA Green Ch 1'!$J$2:$J$30</c:f>
              <c:numCache>
                <c:formatCode>General</c:formatCode>
                <c:ptCount val="29"/>
                <c:pt idx="0">
                  <c:v>19.73</c:v>
                </c:pt>
                <c:pt idx="1">
                  <c:v>20.58</c:v>
                </c:pt>
                <c:pt idx="2">
                  <c:v>24.99</c:v>
                </c:pt>
                <c:pt idx="3">
                  <c:v>26.79333333333308</c:v>
                </c:pt>
                <c:pt idx="4">
                  <c:v>32.30333333333333</c:v>
                </c:pt>
                <c:pt idx="5">
                  <c:v>36.57333333333334</c:v>
                </c:pt>
                <c:pt idx="6">
                  <c:v>45.40333333333334</c:v>
                </c:pt>
                <c:pt idx="7">
                  <c:v>52.80333333333333</c:v>
                </c:pt>
                <c:pt idx="8">
                  <c:v>61.59666666666632</c:v>
                </c:pt>
                <c:pt idx="9">
                  <c:v>69.26</c:v>
                </c:pt>
                <c:pt idx="10">
                  <c:v>80.73</c:v>
                </c:pt>
                <c:pt idx="11">
                  <c:v>85.33333333333297</c:v>
                </c:pt>
                <c:pt idx="12">
                  <c:v>98.38666666666667</c:v>
                </c:pt>
                <c:pt idx="13">
                  <c:v>109.78</c:v>
                </c:pt>
                <c:pt idx="14">
                  <c:v>124.5366666666667</c:v>
                </c:pt>
                <c:pt idx="15">
                  <c:v>130.59</c:v>
                </c:pt>
                <c:pt idx="16">
                  <c:v>142.68</c:v>
                </c:pt>
                <c:pt idx="17">
                  <c:v>155.8533333333333</c:v>
                </c:pt>
                <c:pt idx="18">
                  <c:v>165.45</c:v>
                </c:pt>
                <c:pt idx="19">
                  <c:v>180.5266666666667</c:v>
                </c:pt>
                <c:pt idx="20">
                  <c:v>198.2133333333333</c:v>
                </c:pt>
                <c:pt idx="21">
                  <c:v>223.2733333333333</c:v>
                </c:pt>
                <c:pt idx="22">
                  <c:v>246.0033333333333</c:v>
                </c:pt>
                <c:pt idx="23">
                  <c:v>268.56</c:v>
                </c:pt>
                <c:pt idx="24">
                  <c:v>291.2533333333333</c:v>
                </c:pt>
                <c:pt idx="25">
                  <c:v>316.0966666666666</c:v>
                </c:pt>
                <c:pt idx="26">
                  <c:v>335.85</c:v>
                </c:pt>
                <c:pt idx="27">
                  <c:v>358.8666666666666</c:v>
                </c:pt>
                <c:pt idx="28">
                  <c:v>392.8700000000001</c:v>
                </c:pt>
              </c:numCache>
            </c:numRef>
          </c:yVal>
        </c:ser>
        <c:ser>
          <c:idx val="2"/>
          <c:order val="1"/>
          <c:tx>
            <c:strRef>
              <c:f>'Control Green Ch 2'!$J$1</c:f>
              <c:strCache>
                <c:ptCount val="1"/>
                <c:pt idx="0">
                  <c:v>IVT only</c:v>
                </c:pt>
              </c:strCache>
            </c:strRef>
          </c:tx>
          <c:marker>
            <c:symbol val="none"/>
          </c:marker>
          <c:xVal>
            <c:numRef>
              <c:f>'DNA Green Ch 1'!$C$2:$C$30</c:f>
              <c:numCache>
                <c:formatCode>General</c:formatCode>
                <c:ptCount val="29"/>
                <c:pt idx="0">
                  <c:v>0.0291333333333333</c:v>
                </c:pt>
                <c:pt idx="1">
                  <c:v>10.02928333333333</c:v>
                </c:pt>
                <c:pt idx="2">
                  <c:v>20.02961666666667</c:v>
                </c:pt>
                <c:pt idx="3">
                  <c:v>30.02863333333309</c:v>
                </c:pt>
                <c:pt idx="4">
                  <c:v>40.03</c:v>
                </c:pt>
                <c:pt idx="5">
                  <c:v>50.02801666666667</c:v>
                </c:pt>
                <c:pt idx="6">
                  <c:v>60.02906666666637</c:v>
                </c:pt>
                <c:pt idx="7">
                  <c:v>70.02979999999998</c:v>
                </c:pt>
                <c:pt idx="8">
                  <c:v>80.03048333333331</c:v>
                </c:pt>
                <c:pt idx="9">
                  <c:v>90.02866666666667</c:v>
                </c:pt>
                <c:pt idx="10">
                  <c:v>100.0301166666667</c:v>
                </c:pt>
                <c:pt idx="11">
                  <c:v>110.0287166666667</c:v>
                </c:pt>
                <c:pt idx="12">
                  <c:v>120.0273166666667</c:v>
                </c:pt>
                <c:pt idx="13">
                  <c:v>130.0305833333333</c:v>
                </c:pt>
                <c:pt idx="14">
                  <c:v>140.0308333333333</c:v>
                </c:pt>
                <c:pt idx="15">
                  <c:v>150.0303</c:v>
                </c:pt>
                <c:pt idx="16">
                  <c:v>160.0306</c:v>
                </c:pt>
                <c:pt idx="17">
                  <c:v>170.0281666666667</c:v>
                </c:pt>
                <c:pt idx="18">
                  <c:v>180.0307</c:v>
                </c:pt>
                <c:pt idx="19">
                  <c:v>190.2051333333334</c:v>
                </c:pt>
                <c:pt idx="20">
                  <c:v>210.2049</c:v>
                </c:pt>
                <c:pt idx="21">
                  <c:v>230.2047666666667</c:v>
                </c:pt>
                <c:pt idx="22">
                  <c:v>250.2042</c:v>
                </c:pt>
                <c:pt idx="23">
                  <c:v>270.2067499999989</c:v>
                </c:pt>
                <c:pt idx="24">
                  <c:v>290.2046333333333</c:v>
                </c:pt>
                <c:pt idx="25">
                  <c:v>310.2051</c:v>
                </c:pt>
                <c:pt idx="26">
                  <c:v>330.2026333333333</c:v>
                </c:pt>
                <c:pt idx="27">
                  <c:v>350.2046333333333</c:v>
                </c:pt>
                <c:pt idx="28">
                  <c:v>370.2053</c:v>
                </c:pt>
              </c:numCache>
            </c:numRef>
          </c:xVal>
          <c:yVal>
            <c:numRef>
              <c:f>'Control Green Ch 2'!$J$2:$J$30</c:f>
              <c:numCache>
                <c:formatCode>General</c:formatCode>
                <c:ptCount val="29"/>
                <c:pt idx="0">
                  <c:v>14.51333333333333</c:v>
                </c:pt>
                <c:pt idx="1">
                  <c:v>12.63666666666666</c:v>
                </c:pt>
                <c:pt idx="2">
                  <c:v>15.11333333333334</c:v>
                </c:pt>
                <c:pt idx="3">
                  <c:v>15.55333333333333</c:v>
                </c:pt>
                <c:pt idx="4">
                  <c:v>16.51333333333328</c:v>
                </c:pt>
                <c:pt idx="5">
                  <c:v>19.07</c:v>
                </c:pt>
                <c:pt idx="6">
                  <c:v>18.61333333333332</c:v>
                </c:pt>
                <c:pt idx="7">
                  <c:v>20.23</c:v>
                </c:pt>
                <c:pt idx="8">
                  <c:v>19.47333333333308</c:v>
                </c:pt>
                <c:pt idx="9">
                  <c:v>23.66333333333309</c:v>
                </c:pt>
                <c:pt idx="10">
                  <c:v>22.68666666666667</c:v>
                </c:pt>
                <c:pt idx="11">
                  <c:v>24.41666666666667</c:v>
                </c:pt>
                <c:pt idx="12">
                  <c:v>23.82333333333308</c:v>
                </c:pt>
                <c:pt idx="13">
                  <c:v>24.44333333333308</c:v>
                </c:pt>
                <c:pt idx="14">
                  <c:v>26.01</c:v>
                </c:pt>
                <c:pt idx="15">
                  <c:v>28.51666666666667</c:v>
                </c:pt>
                <c:pt idx="16">
                  <c:v>29.39333333333308</c:v>
                </c:pt>
                <c:pt idx="17">
                  <c:v>28.84333333333308</c:v>
                </c:pt>
                <c:pt idx="18">
                  <c:v>28.72333333333308</c:v>
                </c:pt>
                <c:pt idx="19">
                  <c:v>32.13666666666626</c:v>
                </c:pt>
                <c:pt idx="20">
                  <c:v>32.56333333333333</c:v>
                </c:pt>
                <c:pt idx="21">
                  <c:v>32.25</c:v>
                </c:pt>
                <c:pt idx="22">
                  <c:v>31.94666666666667</c:v>
                </c:pt>
                <c:pt idx="23">
                  <c:v>34.08666666666619</c:v>
                </c:pt>
                <c:pt idx="24">
                  <c:v>37.27333333333333</c:v>
                </c:pt>
                <c:pt idx="25">
                  <c:v>38.51</c:v>
                </c:pt>
                <c:pt idx="26">
                  <c:v>39.56666666666624</c:v>
                </c:pt>
                <c:pt idx="27">
                  <c:v>41.31</c:v>
                </c:pt>
                <c:pt idx="28">
                  <c:v>45.03333333333333</c:v>
                </c:pt>
              </c:numCache>
            </c:numRef>
          </c:yVal>
        </c:ser>
        <c:dLbls/>
        <c:axId val="228195128"/>
        <c:axId val="228202344"/>
      </c:scatterChart>
      <c:valAx>
        <c:axId val="2281951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</c:title>
        <c:numFmt formatCode="General" sourceLinked="1"/>
        <c:tickLblPos val="nextTo"/>
        <c:crossAx val="228202344"/>
        <c:crosses val="autoZero"/>
        <c:crossBetween val="midCat"/>
      </c:valAx>
      <c:valAx>
        <c:axId val="22820234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mRNA production</a:t>
                </a:r>
              </a:p>
            </c:rich>
          </c:tx>
          <c:layout>
            <c:manualLayout>
              <c:xMode val="edge"/>
              <c:yMode val="edge"/>
              <c:x val="0.0356862738852742"/>
              <c:y val="0.12394948512397"/>
            </c:manualLayout>
          </c:layout>
        </c:title>
        <c:numFmt formatCode="General" sourceLinked="1"/>
        <c:tickLblPos val="nextTo"/>
        <c:crossAx val="228195128"/>
        <c:crosses val="autoZero"/>
        <c:crossBetween val="midCat"/>
        <c:majorUnit val="100.0"/>
      </c:valAx>
    </c:plotArea>
    <c:legend>
      <c:legendPos val="r"/>
      <c:layout>
        <c:manualLayout>
          <c:xMode val="edge"/>
          <c:yMode val="edge"/>
          <c:x val="0.256074983656449"/>
          <c:y val="0.0659878801849529"/>
          <c:w val="0.440544110867008"/>
          <c:h val="0.218764567085393"/>
        </c:manualLayout>
      </c:layout>
    </c:legend>
    <c:plotVisOnly val="1"/>
    <c:dispBlanksAs val="gap"/>
  </c:chart>
  <c:spPr>
    <a:solidFill>
      <a:srgbClr val="FFFFFF"/>
    </a:solidFill>
  </c:spPr>
  <c:txPr>
    <a:bodyPr/>
    <a:lstStyle/>
    <a:p>
      <a:pPr>
        <a:defRPr sz="7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9369293927678"/>
          <c:y val="0.0343742756708337"/>
          <c:w val="0.753936621892852"/>
          <c:h val="0.832951023468673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GFP-His +P   NEB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(Sheet1!$B$9,Sheet1!$B$14,Sheet1!$B$19,Sheet1!$B$24,Sheet1!$B$29,Sheet1!$B$34,Sheet1!$B$39,Sheet1!$B$44,Sheet1!$B$49,Sheet1!$B$54,Sheet1!$B$59,Sheet1!$B$64,Sheet1!$B$69,Sheet1!$B$74,Sheet1!$B$79,Sheet1!$B$84,Sheet1!$B$89)</c:f>
              <c:numCache>
                <c:formatCode>General</c:formatCode>
                <c:ptCount val="17"/>
                <c:pt idx="0">
                  <c:v>68.17399999999998</c:v>
                </c:pt>
                <c:pt idx="1">
                  <c:v>70.522</c:v>
                </c:pt>
                <c:pt idx="2">
                  <c:v>69.333</c:v>
                </c:pt>
                <c:pt idx="3">
                  <c:v>68.469</c:v>
                </c:pt>
                <c:pt idx="4">
                  <c:v>67.611</c:v>
                </c:pt>
                <c:pt idx="5">
                  <c:v>67.382</c:v>
                </c:pt>
                <c:pt idx="6">
                  <c:v>66.271</c:v>
                </c:pt>
                <c:pt idx="7">
                  <c:v>65.811</c:v>
                </c:pt>
                <c:pt idx="8">
                  <c:v>71.37</c:v>
                </c:pt>
                <c:pt idx="9">
                  <c:v>64.71</c:v>
                </c:pt>
                <c:pt idx="10">
                  <c:v>65.141</c:v>
                </c:pt>
                <c:pt idx="11">
                  <c:v>67.146</c:v>
                </c:pt>
                <c:pt idx="12">
                  <c:v>67.951</c:v>
                </c:pt>
                <c:pt idx="13">
                  <c:v>69.992</c:v>
                </c:pt>
                <c:pt idx="14">
                  <c:v>71.135</c:v>
                </c:pt>
                <c:pt idx="15">
                  <c:v>72.15099999999998</c:v>
                </c:pt>
                <c:pt idx="16">
                  <c:v>73.94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GFP-His -P    NEB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square"/>
            <c:size val="5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(Sheet1!$C$9,Sheet1!$C$14,Sheet1!$C$19,Sheet1!$C$24,Sheet1!$C$29,Sheet1!$C$34,Sheet1!$C$39,Sheet1!$C$44,Sheet1!$C$49,Sheet1!$C$54,Sheet1!$C$59,Sheet1!$C$64,Sheet1!$C$69,Sheet1!$C$74,Sheet1!$C$79,Sheet1!$C$84,Sheet1!$C$89)</c:f>
              <c:numCache>
                <c:formatCode>General</c:formatCode>
                <c:ptCount val="17"/>
                <c:pt idx="0">
                  <c:v>69.198</c:v>
                </c:pt>
                <c:pt idx="1">
                  <c:v>70.897</c:v>
                </c:pt>
                <c:pt idx="2">
                  <c:v>69.867</c:v>
                </c:pt>
                <c:pt idx="3">
                  <c:v>69.246</c:v>
                </c:pt>
                <c:pt idx="4">
                  <c:v>67.569</c:v>
                </c:pt>
                <c:pt idx="5">
                  <c:v>68.145</c:v>
                </c:pt>
                <c:pt idx="6">
                  <c:v>67.51</c:v>
                </c:pt>
                <c:pt idx="7">
                  <c:v>66.45</c:v>
                </c:pt>
                <c:pt idx="8">
                  <c:v>70.959</c:v>
                </c:pt>
                <c:pt idx="9">
                  <c:v>65.294</c:v>
                </c:pt>
                <c:pt idx="10">
                  <c:v>64.70800000000001</c:v>
                </c:pt>
                <c:pt idx="11">
                  <c:v>67.76</c:v>
                </c:pt>
                <c:pt idx="12">
                  <c:v>68.289</c:v>
                </c:pt>
                <c:pt idx="13">
                  <c:v>69.727</c:v>
                </c:pt>
                <c:pt idx="14">
                  <c:v>71.436</c:v>
                </c:pt>
                <c:pt idx="15">
                  <c:v>72.65399999999998</c:v>
                </c:pt>
                <c:pt idx="16">
                  <c:v>77.37799999999998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OPH-Load  +P   NEB</c:v>
                </c:pt>
              </c:strCache>
            </c:strRef>
          </c:tx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000000">
                    <a:lumMod val="65000"/>
                    <a:lumOff val="35000"/>
                  </a:srgbClr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(Sheet1!$D$9,Sheet1!$D$14,Sheet1!$D$19,Sheet1!$D$24,Sheet1!$D$29,Sheet1!$D$34,Sheet1!$D$39,Sheet1!$D$44,Sheet1!$D$49,Sheet1!$D$54,Sheet1!$D$59,Sheet1!$D$64,Sheet1!$D$69,Sheet1!$D$74,Sheet1!$D$79,Sheet1!$D$84,Sheet1!$D$89)</c:f>
              <c:numCache>
                <c:formatCode>General</c:formatCode>
                <c:ptCount val="17"/>
                <c:pt idx="0">
                  <c:v>63.985</c:v>
                </c:pt>
                <c:pt idx="1">
                  <c:v>67.32199999999998</c:v>
                </c:pt>
                <c:pt idx="2">
                  <c:v>74.68799999999998</c:v>
                </c:pt>
                <c:pt idx="3">
                  <c:v>76.75</c:v>
                </c:pt>
                <c:pt idx="4">
                  <c:v>78.864</c:v>
                </c:pt>
                <c:pt idx="5">
                  <c:v>83.62199999999998</c:v>
                </c:pt>
                <c:pt idx="6">
                  <c:v>89.207</c:v>
                </c:pt>
                <c:pt idx="7">
                  <c:v>93.59500000000001</c:v>
                </c:pt>
                <c:pt idx="8">
                  <c:v>97.48500000000001</c:v>
                </c:pt>
                <c:pt idx="9">
                  <c:v>104.509</c:v>
                </c:pt>
                <c:pt idx="10">
                  <c:v>121.923</c:v>
                </c:pt>
                <c:pt idx="11">
                  <c:v>136.287</c:v>
                </c:pt>
                <c:pt idx="12">
                  <c:v>144.397</c:v>
                </c:pt>
                <c:pt idx="13">
                  <c:v>150.356</c:v>
                </c:pt>
                <c:pt idx="14">
                  <c:v>152.901</c:v>
                </c:pt>
                <c:pt idx="15">
                  <c:v>156.038</c:v>
                </c:pt>
                <c:pt idx="16">
                  <c:v>155.759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OPH-Load  -P   NEB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(Sheet1!$E$9,Sheet1!$E$14,Sheet1!$E$19,Sheet1!$E$24,Sheet1!$E$29,Sheet1!$E$34,Sheet1!$E$39,Sheet1!$E$44,Sheet1!$E$49,Sheet1!$E$54,Sheet1!$E$59,Sheet1!$E$64,Sheet1!$E$69,Sheet1!$E$74,Sheet1!$E$79,Sheet1!$E$84,Sheet1!$E$89)</c:f>
              <c:numCache>
                <c:formatCode>General</c:formatCode>
                <c:ptCount val="17"/>
                <c:pt idx="0">
                  <c:v>66.28</c:v>
                </c:pt>
                <c:pt idx="1">
                  <c:v>69.949</c:v>
                </c:pt>
                <c:pt idx="2">
                  <c:v>76.55</c:v>
                </c:pt>
                <c:pt idx="3">
                  <c:v>79.82899999999998</c:v>
                </c:pt>
                <c:pt idx="4">
                  <c:v>82.487</c:v>
                </c:pt>
                <c:pt idx="5">
                  <c:v>87.302</c:v>
                </c:pt>
                <c:pt idx="6">
                  <c:v>94.054</c:v>
                </c:pt>
                <c:pt idx="7">
                  <c:v>101.688</c:v>
                </c:pt>
                <c:pt idx="8">
                  <c:v>104.472</c:v>
                </c:pt>
                <c:pt idx="9">
                  <c:v>111.732</c:v>
                </c:pt>
                <c:pt idx="10">
                  <c:v>129.61</c:v>
                </c:pt>
                <c:pt idx="11">
                  <c:v>144.086</c:v>
                </c:pt>
                <c:pt idx="12">
                  <c:v>153.531</c:v>
                </c:pt>
                <c:pt idx="13">
                  <c:v>157.682</c:v>
                </c:pt>
                <c:pt idx="14">
                  <c:v>161.862</c:v>
                </c:pt>
                <c:pt idx="15">
                  <c:v>163.216</c:v>
                </c:pt>
                <c:pt idx="16">
                  <c:v>164.345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OPH-His +P   NEB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79646">
                    <a:lumMod val="60000"/>
                    <a:lumOff val="40000"/>
                  </a:srgbClr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(Sheet1!$F$9,Sheet1!$F$14,Sheet1!$F$19,Sheet1!$F$24,Sheet1!$F$29,Sheet1!$F$34,Sheet1!$F$39,Sheet1!$F$44,Sheet1!$F$49,Sheet1!$F$54,Sheet1!$F$59,Sheet1!$F$64,Sheet1!$F$69,Sheet1!$F$74,Sheet1!$F$79,Sheet1!$F$84,Sheet1!$F$89)</c:f>
              <c:numCache>
                <c:formatCode>General</c:formatCode>
                <c:ptCount val="17"/>
                <c:pt idx="0">
                  <c:v>59.139</c:v>
                </c:pt>
                <c:pt idx="1">
                  <c:v>59.702</c:v>
                </c:pt>
                <c:pt idx="2">
                  <c:v>61.07700000000001</c:v>
                </c:pt>
                <c:pt idx="3">
                  <c:v>59.768</c:v>
                </c:pt>
                <c:pt idx="4">
                  <c:v>59.831</c:v>
                </c:pt>
                <c:pt idx="5">
                  <c:v>59.05</c:v>
                </c:pt>
                <c:pt idx="6">
                  <c:v>58.703</c:v>
                </c:pt>
                <c:pt idx="7">
                  <c:v>58.262</c:v>
                </c:pt>
                <c:pt idx="8">
                  <c:v>57.29600000000001</c:v>
                </c:pt>
                <c:pt idx="9">
                  <c:v>52.82400000000001</c:v>
                </c:pt>
                <c:pt idx="10">
                  <c:v>52.508</c:v>
                </c:pt>
                <c:pt idx="11">
                  <c:v>53.248</c:v>
                </c:pt>
                <c:pt idx="12">
                  <c:v>53.341</c:v>
                </c:pt>
                <c:pt idx="13">
                  <c:v>53.26</c:v>
                </c:pt>
                <c:pt idx="14">
                  <c:v>53.848</c:v>
                </c:pt>
                <c:pt idx="15">
                  <c:v>53.69300000000001</c:v>
                </c:pt>
                <c:pt idx="16">
                  <c:v>55.649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OPH-His -P   NEB</c:v>
                </c:pt>
              </c:strCache>
            </c:strRef>
          </c:tx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(Sheet1!$G$9,Sheet1!$G$14,Sheet1!$G$19,Sheet1!$G$24,Sheet1!$G$29,Sheet1!$G$34,Sheet1!$G$39,Sheet1!$G$44,Sheet1!$G$49,Sheet1!$G$54,Sheet1!$G$59,Sheet1!$G$64,Sheet1!$G$69,Sheet1!$G$74,Sheet1!$G$79,Sheet1!$G$84,Sheet1!$G$89)</c:f>
              <c:numCache>
                <c:formatCode>General</c:formatCode>
                <c:ptCount val="17"/>
                <c:pt idx="0">
                  <c:v>68.033</c:v>
                </c:pt>
                <c:pt idx="1">
                  <c:v>69.84800000000001</c:v>
                </c:pt>
                <c:pt idx="2">
                  <c:v>68.731</c:v>
                </c:pt>
                <c:pt idx="3">
                  <c:v>66.933</c:v>
                </c:pt>
                <c:pt idx="4">
                  <c:v>67.586</c:v>
                </c:pt>
                <c:pt idx="5">
                  <c:v>66.34800000000001</c:v>
                </c:pt>
                <c:pt idx="6">
                  <c:v>65.56800000000001</c:v>
                </c:pt>
                <c:pt idx="7">
                  <c:v>64.402</c:v>
                </c:pt>
                <c:pt idx="8">
                  <c:v>65.632</c:v>
                </c:pt>
                <c:pt idx="9">
                  <c:v>60.055</c:v>
                </c:pt>
                <c:pt idx="10">
                  <c:v>59.22300000000001</c:v>
                </c:pt>
                <c:pt idx="11">
                  <c:v>60.076</c:v>
                </c:pt>
                <c:pt idx="12">
                  <c:v>61.646</c:v>
                </c:pt>
                <c:pt idx="13">
                  <c:v>60.777</c:v>
                </c:pt>
                <c:pt idx="14">
                  <c:v>61.675</c:v>
                </c:pt>
                <c:pt idx="15">
                  <c:v>62.64</c:v>
                </c:pt>
                <c:pt idx="16">
                  <c:v>63.523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HIV-FH +P   NEB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(Sheet1!$H$9,Sheet1!$H$14,Sheet1!$H$19,Sheet1!$H$24,Sheet1!$H$29,Sheet1!$H$34,Sheet1!$H$39,Sheet1!$H$44,Sheet1!$H$49,Sheet1!$H$54,Sheet1!$H$59,Sheet1!$H$64,Sheet1!$H$69,Sheet1!$H$74,Sheet1!$H$79,Sheet1!$H$84,Sheet1!$H$89)</c:f>
              <c:numCache>
                <c:formatCode>General</c:formatCode>
                <c:ptCount val="17"/>
                <c:pt idx="0">
                  <c:v>68.218</c:v>
                </c:pt>
                <c:pt idx="1">
                  <c:v>75.229</c:v>
                </c:pt>
                <c:pt idx="2">
                  <c:v>108.888</c:v>
                </c:pt>
                <c:pt idx="3">
                  <c:v>152.778</c:v>
                </c:pt>
                <c:pt idx="4">
                  <c:v>199.115</c:v>
                </c:pt>
                <c:pt idx="5">
                  <c:v>242.338</c:v>
                </c:pt>
                <c:pt idx="6">
                  <c:v>273.0219999999989</c:v>
                </c:pt>
                <c:pt idx="7">
                  <c:v>261.5009999999999</c:v>
                </c:pt>
                <c:pt idx="8">
                  <c:v>246.211</c:v>
                </c:pt>
                <c:pt idx="9">
                  <c:v>192.667</c:v>
                </c:pt>
                <c:pt idx="10">
                  <c:v>130.857</c:v>
                </c:pt>
                <c:pt idx="11">
                  <c:v>103.743</c:v>
                </c:pt>
                <c:pt idx="12">
                  <c:v>91.564</c:v>
                </c:pt>
                <c:pt idx="13">
                  <c:v>84.63</c:v>
                </c:pt>
                <c:pt idx="14">
                  <c:v>80.566</c:v>
                </c:pt>
                <c:pt idx="15">
                  <c:v>79.285</c:v>
                </c:pt>
                <c:pt idx="16">
                  <c:v>78.711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HIV-FH -P  NEB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(Sheet1!$I$9,Sheet1!$I$14,Sheet1!$I$19,Sheet1!$I$24,Sheet1!$I$29,Sheet1!$I$34,Sheet1!$I$39,Sheet1!$I$44,Sheet1!$I$49,Sheet1!$I$54,Sheet1!$I$59,Sheet1!$I$64,Sheet1!$I$69,Sheet1!$I$74,Sheet1!$I$79,Sheet1!$I$84,Sheet1!$I$89)</c:f>
              <c:numCache>
                <c:formatCode>General</c:formatCode>
                <c:ptCount val="17"/>
                <c:pt idx="0">
                  <c:v>71.833</c:v>
                </c:pt>
                <c:pt idx="1">
                  <c:v>78.192</c:v>
                </c:pt>
                <c:pt idx="2">
                  <c:v>112.547</c:v>
                </c:pt>
                <c:pt idx="3">
                  <c:v>156.355</c:v>
                </c:pt>
                <c:pt idx="4">
                  <c:v>204.988</c:v>
                </c:pt>
                <c:pt idx="5">
                  <c:v>251.585</c:v>
                </c:pt>
                <c:pt idx="6">
                  <c:v>276.975</c:v>
                </c:pt>
                <c:pt idx="7">
                  <c:v>265.145</c:v>
                </c:pt>
                <c:pt idx="8">
                  <c:v>250.489</c:v>
                </c:pt>
                <c:pt idx="9">
                  <c:v>194.119</c:v>
                </c:pt>
                <c:pt idx="10">
                  <c:v>134.407</c:v>
                </c:pt>
                <c:pt idx="11">
                  <c:v>107.404</c:v>
                </c:pt>
                <c:pt idx="12">
                  <c:v>93.786</c:v>
                </c:pt>
                <c:pt idx="13">
                  <c:v>86.284</c:v>
                </c:pt>
                <c:pt idx="14">
                  <c:v>82.015</c:v>
                </c:pt>
                <c:pt idx="15">
                  <c:v>79.524</c:v>
                </c:pt>
                <c:pt idx="16">
                  <c:v>79.271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HIV-FHt +P  NEB</c:v>
                </c:pt>
              </c:strCache>
            </c:strRef>
          </c:tx>
          <c:spPr>
            <a:ln>
              <a:solidFill>
                <a:srgbClr val="CC00CC"/>
              </a:solidFill>
            </a:ln>
          </c:spPr>
          <c:marker>
            <c:symbol val="triangle"/>
            <c:size val="7"/>
            <c:spPr>
              <a:solidFill>
                <a:srgbClr val="CC00CC"/>
              </a:solidFill>
              <a:ln>
                <a:solidFill>
                  <a:srgbClr val="CC00CC"/>
                </a:solidFill>
              </a:ln>
            </c:spPr>
          </c:marker>
          <c:cat>
            <c:numRef>
              <c:f>(Sheet1!$A$9,Sheet1!$A$14,Sheet1!$A$19,Sheet1!$A$24,Sheet1!$A$29,Sheet1!$A$34,Sheet1!$A$39,Sheet1!$A$44,Sheet1!$A$49,Sheet1!$A$54,Sheet1!$A$59,Sheet1!$A$64,Sheet1!$A$69,Sheet1!$A$74,Sheet1!$A$79,Sheet1!$A$84,Sheet1!$A$89)</c:f>
              <c:numCache>
                <c:formatCode>h:mm</c:formatCode>
                <c:ptCount val="17"/>
                <c:pt idx="0">
                  <c:v>0.0</c:v>
                </c:pt>
                <c:pt idx="1">
                  <c:v>0.0104166666666667</c:v>
                </c:pt>
                <c:pt idx="2" formatCode="[h]:mm:ss">
                  <c:v>0.0208333333333333</c:v>
                </c:pt>
                <c:pt idx="3" formatCode="[h]:mm:ss">
                  <c:v>0.03125</c:v>
                </c:pt>
                <c:pt idx="4" formatCode="h:mm:ss">
                  <c:v>0.0416666666666667</c:v>
                </c:pt>
                <c:pt idx="5" formatCode="h:mm:ss">
                  <c:v>0.0520833333333333</c:v>
                </c:pt>
                <c:pt idx="6" formatCode="h:mm:ss">
                  <c:v>0.0625</c:v>
                </c:pt>
                <c:pt idx="7" formatCode="h:mm:ss">
                  <c:v>0.0729166666666667</c:v>
                </c:pt>
                <c:pt idx="8" formatCode="h:mm:ss">
                  <c:v>0.0833333333333333</c:v>
                </c:pt>
                <c:pt idx="9" formatCode="h:mm:ss">
                  <c:v>0.09375</c:v>
                </c:pt>
                <c:pt idx="10" formatCode="h:mm:ss">
                  <c:v>0.104166666666667</c:v>
                </c:pt>
                <c:pt idx="11" formatCode="h:mm:ss">
                  <c:v>0.114583333333333</c:v>
                </c:pt>
                <c:pt idx="12" formatCode="h:mm:ss">
                  <c:v>0.125</c:v>
                </c:pt>
                <c:pt idx="13" formatCode="h:mm:ss">
                  <c:v>0.135416666666667</c:v>
                </c:pt>
                <c:pt idx="14" formatCode="h:mm:ss">
                  <c:v>0.145833333333333</c:v>
                </c:pt>
                <c:pt idx="15" formatCode="h:mm:ss">
                  <c:v>0.15625</c:v>
                </c:pt>
                <c:pt idx="16" formatCode="h:mm:ss">
                  <c:v>0.166666666666667</c:v>
                </c:pt>
              </c:numCache>
            </c:numRef>
          </c:cat>
          <c:val>
            <c:numRef>
              <c:f>(Sheet1!$J$9,Sheet1!$J$14,Sheet1!$J$19,Sheet1!$J$24,Sheet1!$J$29,Sheet1!$J$34,Sheet1!$J$39,Sheet1!$J$44,Sheet1!$J$49,Sheet1!$J$54,Sheet1!$J$59,Sheet1!$J$64,Sheet1!$J$69,Sheet1!$J$74,Sheet1!$J$79,Sheet1!$J$84,Sheet1!$J$89)</c:f>
              <c:numCache>
                <c:formatCode>General</c:formatCode>
                <c:ptCount val="17"/>
                <c:pt idx="0">
                  <c:v>70.712</c:v>
                </c:pt>
                <c:pt idx="1">
                  <c:v>76.528</c:v>
                </c:pt>
                <c:pt idx="2">
                  <c:v>104.202</c:v>
                </c:pt>
                <c:pt idx="3">
                  <c:v>144.167</c:v>
                </c:pt>
                <c:pt idx="4">
                  <c:v>181.904</c:v>
                </c:pt>
                <c:pt idx="5">
                  <c:v>221.526</c:v>
                </c:pt>
                <c:pt idx="6">
                  <c:v>251.921</c:v>
                </c:pt>
                <c:pt idx="7">
                  <c:v>262.4119999999986</c:v>
                </c:pt>
                <c:pt idx="8">
                  <c:v>260.2799999999999</c:v>
                </c:pt>
                <c:pt idx="9">
                  <c:v>219.214</c:v>
                </c:pt>
                <c:pt idx="10">
                  <c:v>149.142</c:v>
                </c:pt>
                <c:pt idx="11">
                  <c:v>114.479</c:v>
                </c:pt>
                <c:pt idx="12">
                  <c:v>95.12299999999998</c:v>
                </c:pt>
                <c:pt idx="13">
                  <c:v>86.88299999999998</c:v>
                </c:pt>
                <c:pt idx="14">
                  <c:v>81.48</c:v>
                </c:pt>
                <c:pt idx="15">
                  <c:v>78.10799999999998</c:v>
                </c:pt>
                <c:pt idx="16">
                  <c:v>77.604</c:v>
                </c:pt>
              </c:numCache>
            </c:numRef>
          </c:val>
        </c:ser>
        <c:ser>
          <c:idx val="10"/>
          <c:order val="9"/>
          <c:tx>
            <c:strRef>
              <c:f>Sheet1!$K$1</c:f>
              <c:strCache>
                <c:ptCount val="1"/>
                <c:pt idx="0">
                  <c:v>HIV-FHt -P  NEB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triangle"/>
            <c:size val="5"/>
            <c:spPr>
              <a:solidFill>
                <a:srgbClr val="FF99FF"/>
              </a:solidFill>
              <a:ln>
                <a:solidFill>
                  <a:srgbClr val="FF99FF"/>
                </a:solidFill>
              </a:ln>
            </c:spPr>
          </c:marker>
          <c:val>
            <c:numRef>
              <c:f>(Sheet1!$K$9,Sheet1!$K$14,Sheet1!$K$19,Sheet1!$K$24,Sheet1!$K$29,Sheet1!$K$34,Sheet1!$K$39,Sheet1!$K$44,Sheet1!$K$49,Sheet1!$K$54,Sheet1!$K$59,Sheet1!$K$64,Sheet1!$K$69,Sheet1!$K$74,Sheet1!$K$79,Sheet1!$K$84,Sheet1!$K$89)</c:f>
              <c:numCache>
                <c:formatCode>General</c:formatCode>
                <c:ptCount val="17"/>
                <c:pt idx="0">
                  <c:v>68.6</c:v>
                </c:pt>
                <c:pt idx="1">
                  <c:v>75.995</c:v>
                </c:pt>
                <c:pt idx="2">
                  <c:v>104.659</c:v>
                </c:pt>
                <c:pt idx="3">
                  <c:v>143.777</c:v>
                </c:pt>
                <c:pt idx="4">
                  <c:v>183.74</c:v>
                </c:pt>
                <c:pt idx="5">
                  <c:v>221.162</c:v>
                </c:pt>
                <c:pt idx="6">
                  <c:v>249.851</c:v>
                </c:pt>
                <c:pt idx="7">
                  <c:v>261.1089999999999</c:v>
                </c:pt>
                <c:pt idx="8">
                  <c:v>258.2629999999999</c:v>
                </c:pt>
                <c:pt idx="9">
                  <c:v>212.585</c:v>
                </c:pt>
                <c:pt idx="10">
                  <c:v>147.141</c:v>
                </c:pt>
                <c:pt idx="11">
                  <c:v>111.159</c:v>
                </c:pt>
                <c:pt idx="12">
                  <c:v>93.277</c:v>
                </c:pt>
                <c:pt idx="13">
                  <c:v>85.865</c:v>
                </c:pt>
                <c:pt idx="14">
                  <c:v>80.242</c:v>
                </c:pt>
                <c:pt idx="15">
                  <c:v>77.98500000000001</c:v>
                </c:pt>
                <c:pt idx="16">
                  <c:v>75.782</c:v>
                </c:pt>
              </c:numCache>
            </c:numRef>
          </c:val>
        </c:ser>
        <c:dLbls/>
        <c:marker val="1"/>
        <c:axId val="226351240"/>
        <c:axId val="226346680"/>
      </c:lineChart>
      <c:catAx>
        <c:axId val="226351240"/>
        <c:scaling>
          <c:orientation val="minMax"/>
        </c:scaling>
        <c:delete val="1"/>
        <c:axPos val="b"/>
        <c:numFmt formatCode="h:mm;@" sourceLinked="0"/>
        <c:tickLblPos val="nextTo"/>
        <c:crossAx val="226346680"/>
        <c:crosses val="autoZero"/>
        <c:auto val="1"/>
        <c:lblAlgn val="ctr"/>
        <c:lblOffset val="100"/>
        <c:tickLblSkip val="2"/>
      </c:catAx>
      <c:valAx>
        <c:axId val="226346680"/>
        <c:scaling>
          <c:orientation val="minMax"/>
        </c:scaling>
        <c:delete val="1"/>
        <c:axPos val="l"/>
        <c:numFmt formatCode="General" sourceLinked="1"/>
        <c:tickLblPos val="nextTo"/>
        <c:crossAx val="226351240"/>
        <c:crosses val="autoZero"/>
        <c:crossBetween val="between"/>
      </c:valAx>
      <c:spPr>
        <a:ln w="12700" cmpd="sng">
          <a:solidFill>
            <a:schemeClr val="tx1"/>
          </a:solidFill>
        </a:ln>
      </c:spPr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0"/>
  <c:chart>
    <c:autoTitleDeleted val="1"/>
    <c:plotArea>
      <c:layout>
        <c:manualLayout>
          <c:layoutTarget val="inner"/>
          <c:xMode val="edge"/>
          <c:yMode val="edge"/>
          <c:x val="0.235388561223809"/>
          <c:y val="0.081760156012838"/>
          <c:w val="0.653324059588558"/>
          <c:h val="0.666461152040711"/>
        </c:manualLayout>
      </c:layout>
      <c:scatterChart>
        <c:scatterStyle val="lineMarker"/>
        <c:ser>
          <c:idx val="0"/>
          <c:order val="0"/>
          <c:tx>
            <c:strRef>
              <c:f>'IVT for telecon Red'!$G$1</c:f>
              <c:strCache>
                <c:ptCount val="1"/>
                <c:pt idx="0">
                  <c:v>IVT + DNA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ymbol val="none"/>
          </c:marker>
          <c:xVal>
            <c:numRef>
              <c:f>'Control Red Ch2'!$C$2:$C$30</c:f>
              <c:numCache>
                <c:formatCode>General</c:formatCode>
                <c:ptCount val="29"/>
                <c:pt idx="0">
                  <c:v>0.0615833333333333</c:v>
                </c:pt>
                <c:pt idx="1">
                  <c:v>10.06105</c:v>
                </c:pt>
                <c:pt idx="2">
                  <c:v>20.06088333333332</c:v>
                </c:pt>
                <c:pt idx="3">
                  <c:v>30.06245</c:v>
                </c:pt>
                <c:pt idx="4">
                  <c:v>40.06193333333333</c:v>
                </c:pt>
                <c:pt idx="5">
                  <c:v>50.05911666666644</c:v>
                </c:pt>
                <c:pt idx="6">
                  <c:v>60.06213333333333</c:v>
                </c:pt>
                <c:pt idx="7">
                  <c:v>70.0632</c:v>
                </c:pt>
                <c:pt idx="8">
                  <c:v>80.06393333333334</c:v>
                </c:pt>
                <c:pt idx="9">
                  <c:v>90.06111666666667</c:v>
                </c:pt>
                <c:pt idx="10">
                  <c:v>100.0634666666667</c:v>
                </c:pt>
                <c:pt idx="11">
                  <c:v>110.0620333333333</c:v>
                </c:pt>
                <c:pt idx="12">
                  <c:v>120.05935</c:v>
                </c:pt>
                <c:pt idx="13">
                  <c:v>130.0624</c:v>
                </c:pt>
                <c:pt idx="14">
                  <c:v>140.0627166666667</c:v>
                </c:pt>
                <c:pt idx="15">
                  <c:v>150.0636333333333</c:v>
                </c:pt>
                <c:pt idx="16">
                  <c:v>160.0634833333333</c:v>
                </c:pt>
                <c:pt idx="17">
                  <c:v>170.0616166666667</c:v>
                </c:pt>
                <c:pt idx="18">
                  <c:v>180.0640666666667</c:v>
                </c:pt>
                <c:pt idx="19">
                  <c:v>190.2372</c:v>
                </c:pt>
                <c:pt idx="20">
                  <c:v>210.2383</c:v>
                </c:pt>
                <c:pt idx="21">
                  <c:v>230.2387166666667</c:v>
                </c:pt>
                <c:pt idx="22">
                  <c:v>250.23495</c:v>
                </c:pt>
                <c:pt idx="23">
                  <c:v>270.2387499999986</c:v>
                </c:pt>
                <c:pt idx="24">
                  <c:v>290.23795</c:v>
                </c:pt>
                <c:pt idx="25">
                  <c:v>310.2380833333333</c:v>
                </c:pt>
                <c:pt idx="26">
                  <c:v>330.2359833333333</c:v>
                </c:pt>
                <c:pt idx="27">
                  <c:v>350.2361166666643</c:v>
                </c:pt>
                <c:pt idx="28">
                  <c:v>370.2364166666666</c:v>
                </c:pt>
              </c:numCache>
            </c:numRef>
          </c:xVal>
          <c:yVal>
            <c:numRef>
              <c:f>'IVT for telecon Red'!$G$2:$G$30</c:f>
              <c:numCache>
                <c:formatCode>General</c:formatCode>
                <c:ptCount val="29"/>
                <c:pt idx="0">
                  <c:v>8.003333333333333</c:v>
                </c:pt>
                <c:pt idx="1">
                  <c:v>7.43666666666667</c:v>
                </c:pt>
                <c:pt idx="2">
                  <c:v>9.18666666666667</c:v>
                </c:pt>
                <c:pt idx="3">
                  <c:v>10.92333333333333</c:v>
                </c:pt>
                <c:pt idx="4">
                  <c:v>11.05666666666667</c:v>
                </c:pt>
                <c:pt idx="5">
                  <c:v>14.54666666666667</c:v>
                </c:pt>
                <c:pt idx="6">
                  <c:v>16.4533333333331</c:v>
                </c:pt>
                <c:pt idx="7">
                  <c:v>18.57666666666666</c:v>
                </c:pt>
                <c:pt idx="8">
                  <c:v>18.5933333333331</c:v>
                </c:pt>
                <c:pt idx="9">
                  <c:v>21.47666666666666</c:v>
                </c:pt>
                <c:pt idx="10">
                  <c:v>23.17</c:v>
                </c:pt>
                <c:pt idx="11">
                  <c:v>27.0633333333331</c:v>
                </c:pt>
                <c:pt idx="12">
                  <c:v>27.48</c:v>
                </c:pt>
                <c:pt idx="13">
                  <c:v>28.40666666666667</c:v>
                </c:pt>
                <c:pt idx="14">
                  <c:v>29.1233333333331</c:v>
                </c:pt>
                <c:pt idx="15">
                  <c:v>31.11666666666666</c:v>
                </c:pt>
                <c:pt idx="16">
                  <c:v>35.64333333333334</c:v>
                </c:pt>
                <c:pt idx="17">
                  <c:v>36.83666666666623</c:v>
                </c:pt>
                <c:pt idx="18">
                  <c:v>37.16</c:v>
                </c:pt>
                <c:pt idx="19">
                  <c:v>41.37666666666621</c:v>
                </c:pt>
                <c:pt idx="20">
                  <c:v>44.15666666666623</c:v>
                </c:pt>
                <c:pt idx="21">
                  <c:v>45.51</c:v>
                </c:pt>
                <c:pt idx="22">
                  <c:v>55.61333333333334</c:v>
                </c:pt>
                <c:pt idx="23">
                  <c:v>57.52</c:v>
                </c:pt>
                <c:pt idx="24">
                  <c:v>60.38</c:v>
                </c:pt>
                <c:pt idx="25">
                  <c:v>69.56</c:v>
                </c:pt>
                <c:pt idx="26">
                  <c:v>74.83666666666665</c:v>
                </c:pt>
                <c:pt idx="27">
                  <c:v>89.49666666666666</c:v>
                </c:pt>
                <c:pt idx="28">
                  <c:v>103.5466666666667</c:v>
                </c:pt>
              </c:numCache>
            </c:numRef>
          </c:yVal>
        </c:ser>
        <c:ser>
          <c:idx val="2"/>
          <c:order val="1"/>
          <c:tx>
            <c:strRef>
              <c:f>'Control Red Ch2'!$J$1</c:f>
              <c:strCache>
                <c:ptCount val="1"/>
                <c:pt idx="0">
                  <c:v>IVT only</c:v>
                </c:pt>
              </c:strCache>
            </c:strRef>
          </c:tx>
          <c:spPr>
            <a:ln>
              <a:solidFill>
                <a:srgbClr val="D2ACAA"/>
              </a:solidFill>
            </a:ln>
          </c:spPr>
          <c:marker>
            <c:symbol val="none"/>
          </c:marker>
          <c:xVal>
            <c:numRef>
              <c:f>'IVT for telecon Red'!$C$2:$C$30</c:f>
              <c:numCache>
                <c:formatCode>General</c:formatCode>
                <c:ptCount val="29"/>
                <c:pt idx="0">
                  <c:v>0.0291333333333333</c:v>
                </c:pt>
                <c:pt idx="1">
                  <c:v>10.02928333333333</c:v>
                </c:pt>
                <c:pt idx="2">
                  <c:v>20.02961666666667</c:v>
                </c:pt>
                <c:pt idx="3">
                  <c:v>30.02863333333311</c:v>
                </c:pt>
                <c:pt idx="4">
                  <c:v>40.03</c:v>
                </c:pt>
                <c:pt idx="5">
                  <c:v>50.02801666666667</c:v>
                </c:pt>
                <c:pt idx="6">
                  <c:v>60.02906666666639</c:v>
                </c:pt>
                <c:pt idx="7">
                  <c:v>70.02979999999998</c:v>
                </c:pt>
                <c:pt idx="8">
                  <c:v>80.03048333333331</c:v>
                </c:pt>
                <c:pt idx="9">
                  <c:v>90.02866666666667</c:v>
                </c:pt>
                <c:pt idx="10">
                  <c:v>100.0301166666667</c:v>
                </c:pt>
                <c:pt idx="11">
                  <c:v>110.0287166666667</c:v>
                </c:pt>
                <c:pt idx="12">
                  <c:v>120.0273166666667</c:v>
                </c:pt>
                <c:pt idx="13">
                  <c:v>130.0305833333333</c:v>
                </c:pt>
                <c:pt idx="14">
                  <c:v>140.0308333333333</c:v>
                </c:pt>
                <c:pt idx="15">
                  <c:v>150.0303</c:v>
                </c:pt>
                <c:pt idx="16">
                  <c:v>160.0306</c:v>
                </c:pt>
                <c:pt idx="17">
                  <c:v>170.0281666666667</c:v>
                </c:pt>
                <c:pt idx="18">
                  <c:v>180.0307</c:v>
                </c:pt>
                <c:pt idx="19">
                  <c:v>190.2051333333334</c:v>
                </c:pt>
                <c:pt idx="20">
                  <c:v>210.2049</c:v>
                </c:pt>
                <c:pt idx="21">
                  <c:v>230.2047666666667</c:v>
                </c:pt>
                <c:pt idx="22">
                  <c:v>250.2042</c:v>
                </c:pt>
                <c:pt idx="23">
                  <c:v>270.2067499999989</c:v>
                </c:pt>
                <c:pt idx="24">
                  <c:v>290.2046333333333</c:v>
                </c:pt>
                <c:pt idx="25">
                  <c:v>310.2051</c:v>
                </c:pt>
                <c:pt idx="26">
                  <c:v>330.2026333333333</c:v>
                </c:pt>
                <c:pt idx="27">
                  <c:v>350.2046333333333</c:v>
                </c:pt>
                <c:pt idx="28">
                  <c:v>370.2053</c:v>
                </c:pt>
              </c:numCache>
            </c:numRef>
          </c:xVal>
          <c:yVal>
            <c:numRef>
              <c:f>'Control Red Ch2'!$J$2:$J$30</c:f>
              <c:numCache>
                <c:formatCode>General</c:formatCode>
                <c:ptCount val="29"/>
                <c:pt idx="0">
                  <c:v>7.006666666666666</c:v>
                </c:pt>
                <c:pt idx="1">
                  <c:v>6.819999999999998</c:v>
                </c:pt>
                <c:pt idx="2">
                  <c:v>6.623333333333334</c:v>
                </c:pt>
                <c:pt idx="3">
                  <c:v>7.510000000000001</c:v>
                </c:pt>
                <c:pt idx="4">
                  <c:v>8.56666666666667</c:v>
                </c:pt>
                <c:pt idx="5">
                  <c:v>9.863333333333336</c:v>
                </c:pt>
                <c:pt idx="6">
                  <c:v>9.463333333333332</c:v>
                </c:pt>
                <c:pt idx="7">
                  <c:v>11.18</c:v>
                </c:pt>
                <c:pt idx="8">
                  <c:v>12.29</c:v>
                </c:pt>
                <c:pt idx="9">
                  <c:v>12.90333333333333</c:v>
                </c:pt>
                <c:pt idx="10">
                  <c:v>11.68666666666667</c:v>
                </c:pt>
                <c:pt idx="11">
                  <c:v>14.81666666666667</c:v>
                </c:pt>
                <c:pt idx="12">
                  <c:v>15.63</c:v>
                </c:pt>
                <c:pt idx="13">
                  <c:v>14.90333333333333</c:v>
                </c:pt>
                <c:pt idx="14">
                  <c:v>15.97666666666667</c:v>
                </c:pt>
                <c:pt idx="15">
                  <c:v>16.7233333333331</c:v>
                </c:pt>
                <c:pt idx="16">
                  <c:v>17.88</c:v>
                </c:pt>
                <c:pt idx="17">
                  <c:v>18.7633333333331</c:v>
                </c:pt>
                <c:pt idx="18">
                  <c:v>19.51666666666667</c:v>
                </c:pt>
                <c:pt idx="19">
                  <c:v>17.61333333333332</c:v>
                </c:pt>
                <c:pt idx="20">
                  <c:v>20.9833333333331</c:v>
                </c:pt>
                <c:pt idx="21">
                  <c:v>22.2133333333331</c:v>
                </c:pt>
                <c:pt idx="22">
                  <c:v>25.96</c:v>
                </c:pt>
                <c:pt idx="23">
                  <c:v>21.7633333333331</c:v>
                </c:pt>
                <c:pt idx="24">
                  <c:v>27.3933333333331</c:v>
                </c:pt>
                <c:pt idx="25">
                  <c:v>28.5033333333331</c:v>
                </c:pt>
                <c:pt idx="26">
                  <c:v>30.6433333333331</c:v>
                </c:pt>
                <c:pt idx="27">
                  <c:v>31.78</c:v>
                </c:pt>
                <c:pt idx="28">
                  <c:v>34.59333333333333</c:v>
                </c:pt>
              </c:numCache>
            </c:numRef>
          </c:yVal>
        </c:ser>
        <c:dLbls/>
        <c:axId val="225453384"/>
        <c:axId val="225446216"/>
      </c:scatterChart>
      <c:valAx>
        <c:axId val="2254533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  <c:layout/>
        </c:title>
        <c:numFmt formatCode="General" sourceLinked="1"/>
        <c:tickLblPos val="nextTo"/>
        <c:crossAx val="225446216"/>
        <c:crosses val="autoZero"/>
        <c:crossBetween val="midCat"/>
      </c:valAx>
      <c:valAx>
        <c:axId val="225446216"/>
        <c:scaling>
          <c:orientation val="minMax"/>
          <c:max val="110.0"/>
          <c:min val="0.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Protein Production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2254533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61715930383425"/>
          <c:y val="0.0276360222074648"/>
          <c:w val="0.354007706595863"/>
          <c:h val="0.234043027334436"/>
        </c:manualLayout>
      </c:layout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</c:chart>
  <c:spPr>
    <a:solidFill>
      <a:srgbClr val="FFFFFF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4"/>
  <c:chart>
    <c:autoTitleDeleted val="1"/>
    <c:plotArea>
      <c:layout>
        <c:manualLayout>
          <c:layoutTarget val="inner"/>
          <c:xMode val="edge"/>
          <c:yMode val="edge"/>
          <c:x val="0.271735330816572"/>
          <c:y val="0.0767306336481721"/>
          <c:w val="0.63420703318159"/>
          <c:h val="0.716450796887831"/>
        </c:manualLayout>
      </c:layout>
      <c:scatterChart>
        <c:scatterStyle val="lineMarker"/>
        <c:ser>
          <c:idx val="0"/>
          <c:order val="0"/>
          <c:tx>
            <c:strRef>
              <c:f>'DNA Green Ch 1'!$J$1</c:f>
              <c:strCache>
                <c:ptCount val="1"/>
                <c:pt idx="0">
                  <c:v>IVT  + DNA</c:v>
                </c:pt>
              </c:strCache>
            </c:strRef>
          </c:tx>
          <c:marker>
            <c:symbol val="none"/>
          </c:marker>
          <c:xVal>
            <c:numRef>
              <c:f>'Control Green Ch 2'!$C$2:$C$30</c:f>
              <c:numCache>
                <c:formatCode>General</c:formatCode>
                <c:ptCount val="29"/>
                <c:pt idx="0">
                  <c:v>0.0615833333333333</c:v>
                </c:pt>
                <c:pt idx="1">
                  <c:v>10.06105</c:v>
                </c:pt>
                <c:pt idx="2">
                  <c:v>20.06088333333332</c:v>
                </c:pt>
                <c:pt idx="3">
                  <c:v>30.06245</c:v>
                </c:pt>
                <c:pt idx="4">
                  <c:v>40.06193333333333</c:v>
                </c:pt>
                <c:pt idx="5">
                  <c:v>50.05911666666644</c:v>
                </c:pt>
                <c:pt idx="6">
                  <c:v>60.06213333333333</c:v>
                </c:pt>
                <c:pt idx="7">
                  <c:v>70.0632</c:v>
                </c:pt>
                <c:pt idx="8">
                  <c:v>80.06393333333334</c:v>
                </c:pt>
                <c:pt idx="9">
                  <c:v>90.06111666666667</c:v>
                </c:pt>
                <c:pt idx="10">
                  <c:v>100.0634666666667</c:v>
                </c:pt>
                <c:pt idx="11">
                  <c:v>110.0620333333333</c:v>
                </c:pt>
                <c:pt idx="12">
                  <c:v>120.05935</c:v>
                </c:pt>
                <c:pt idx="13">
                  <c:v>130.0624</c:v>
                </c:pt>
                <c:pt idx="14">
                  <c:v>140.0627166666667</c:v>
                </c:pt>
                <c:pt idx="15">
                  <c:v>150.0636333333333</c:v>
                </c:pt>
                <c:pt idx="16">
                  <c:v>160.0634833333333</c:v>
                </c:pt>
                <c:pt idx="17">
                  <c:v>170.0616166666667</c:v>
                </c:pt>
                <c:pt idx="18">
                  <c:v>180.0640666666667</c:v>
                </c:pt>
                <c:pt idx="19">
                  <c:v>190.2372</c:v>
                </c:pt>
                <c:pt idx="20">
                  <c:v>210.2383</c:v>
                </c:pt>
                <c:pt idx="21">
                  <c:v>230.2387166666667</c:v>
                </c:pt>
                <c:pt idx="22">
                  <c:v>250.23495</c:v>
                </c:pt>
                <c:pt idx="23">
                  <c:v>270.2387499999986</c:v>
                </c:pt>
                <c:pt idx="24">
                  <c:v>290.23795</c:v>
                </c:pt>
                <c:pt idx="25">
                  <c:v>310.2380833333333</c:v>
                </c:pt>
                <c:pt idx="26">
                  <c:v>330.2359833333333</c:v>
                </c:pt>
                <c:pt idx="27">
                  <c:v>350.2361166666643</c:v>
                </c:pt>
                <c:pt idx="28">
                  <c:v>370.2364166666666</c:v>
                </c:pt>
              </c:numCache>
            </c:numRef>
          </c:xVal>
          <c:yVal>
            <c:numRef>
              <c:f>'DNA Green Ch 1'!$J$2:$J$30</c:f>
              <c:numCache>
                <c:formatCode>General</c:formatCode>
                <c:ptCount val="29"/>
                <c:pt idx="0">
                  <c:v>19.73</c:v>
                </c:pt>
                <c:pt idx="1">
                  <c:v>20.58</c:v>
                </c:pt>
                <c:pt idx="2">
                  <c:v>24.99</c:v>
                </c:pt>
                <c:pt idx="3">
                  <c:v>26.7933333333331</c:v>
                </c:pt>
                <c:pt idx="4">
                  <c:v>32.30333333333333</c:v>
                </c:pt>
                <c:pt idx="5">
                  <c:v>36.57333333333334</c:v>
                </c:pt>
                <c:pt idx="6">
                  <c:v>45.40333333333334</c:v>
                </c:pt>
                <c:pt idx="7">
                  <c:v>52.80333333333333</c:v>
                </c:pt>
                <c:pt idx="8">
                  <c:v>61.59666666666634</c:v>
                </c:pt>
                <c:pt idx="9">
                  <c:v>69.26</c:v>
                </c:pt>
                <c:pt idx="10">
                  <c:v>80.73</c:v>
                </c:pt>
                <c:pt idx="11">
                  <c:v>85.333333333333</c:v>
                </c:pt>
                <c:pt idx="12">
                  <c:v>98.38666666666667</c:v>
                </c:pt>
                <c:pt idx="13">
                  <c:v>109.78</c:v>
                </c:pt>
                <c:pt idx="14">
                  <c:v>124.5366666666667</c:v>
                </c:pt>
                <c:pt idx="15">
                  <c:v>130.59</c:v>
                </c:pt>
                <c:pt idx="16">
                  <c:v>142.68</c:v>
                </c:pt>
                <c:pt idx="17">
                  <c:v>155.8533333333333</c:v>
                </c:pt>
                <c:pt idx="18">
                  <c:v>165.45</c:v>
                </c:pt>
                <c:pt idx="19">
                  <c:v>180.5266666666667</c:v>
                </c:pt>
                <c:pt idx="20">
                  <c:v>198.2133333333333</c:v>
                </c:pt>
                <c:pt idx="21">
                  <c:v>223.2733333333333</c:v>
                </c:pt>
                <c:pt idx="22">
                  <c:v>246.0033333333333</c:v>
                </c:pt>
                <c:pt idx="23">
                  <c:v>268.56</c:v>
                </c:pt>
                <c:pt idx="24">
                  <c:v>291.2533333333333</c:v>
                </c:pt>
                <c:pt idx="25">
                  <c:v>316.0966666666666</c:v>
                </c:pt>
                <c:pt idx="26">
                  <c:v>335.85</c:v>
                </c:pt>
                <c:pt idx="27">
                  <c:v>358.8666666666666</c:v>
                </c:pt>
                <c:pt idx="28">
                  <c:v>392.8700000000001</c:v>
                </c:pt>
              </c:numCache>
            </c:numRef>
          </c:yVal>
        </c:ser>
        <c:ser>
          <c:idx val="2"/>
          <c:order val="1"/>
          <c:tx>
            <c:strRef>
              <c:f>'Control Green Ch 2'!$J$1</c:f>
              <c:strCache>
                <c:ptCount val="1"/>
                <c:pt idx="0">
                  <c:v>IVT only</c:v>
                </c:pt>
              </c:strCache>
            </c:strRef>
          </c:tx>
          <c:marker>
            <c:symbol val="none"/>
          </c:marker>
          <c:xVal>
            <c:numRef>
              <c:f>'DNA Green Ch 1'!$C$2:$C$30</c:f>
              <c:numCache>
                <c:formatCode>General</c:formatCode>
                <c:ptCount val="29"/>
                <c:pt idx="0">
                  <c:v>0.0291333333333333</c:v>
                </c:pt>
                <c:pt idx="1">
                  <c:v>10.02928333333333</c:v>
                </c:pt>
                <c:pt idx="2">
                  <c:v>20.02961666666667</c:v>
                </c:pt>
                <c:pt idx="3">
                  <c:v>30.02863333333311</c:v>
                </c:pt>
                <c:pt idx="4">
                  <c:v>40.03</c:v>
                </c:pt>
                <c:pt idx="5">
                  <c:v>50.02801666666667</c:v>
                </c:pt>
                <c:pt idx="6">
                  <c:v>60.02906666666639</c:v>
                </c:pt>
                <c:pt idx="7">
                  <c:v>70.02979999999998</c:v>
                </c:pt>
                <c:pt idx="8">
                  <c:v>80.03048333333331</c:v>
                </c:pt>
                <c:pt idx="9">
                  <c:v>90.02866666666667</c:v>
                </c:pt>
                <c:pt idx="10">
                  <c:v>100.0301166666667</c:v>
                </c:pt>
                <c:pt idx="11">
                  <c:v>110.0287166666667</c:v>
                </c:pt>
                <c:pt idx="12">
                  <c:v>120.0273166666667</c:v>
                </c:pt>
                <c:pt idx="13">
                  <c:v>130.0305833333333</c:v>
                </c:pt>
                <c:pt idx="14">
                  <c:v>140.0308333333333</c:v>
                </c:pt>
                <c:pt idx="15">
                  <c:v>150.0303</c:v>
                </c:pt>
                <c:pt idx="16">
                  <c:v>160.0306</c:v>
                </c:pt>
                <c:pt idx="17">
                  <c:v>170.0281666666667</c:v>
                </c:pt>
                <c:pt idx="18">
                  <c:v>180.0307</c:v>
                </c:pt>
                <c:pt idx="19">
                  <c:v>190.2051333333334</c:v>
                </c:pt>
                <c:pt idx="20">
                  <c:v>210.2049</c:v>
                </c:pt>
                <c:pt idx="21">
                  <c:v>230.2047666666667</c:v>
                </c:pt>
                <c:pt idx="22">
                  <c:v>250.2042</c:v>
                </c:pt>
                <c:pt idx="23">
                  <c:v>270.2067499999989</c:v>
                </c:pt>
                <c:pt idx="24">
                  <c:v>290.2046333333333</c:v>
                </c:pt>
                <c:pt idx="25">
                  <c:v>310.2051</c:v>
                </c:pt>
                <c:pt idx="26">
                  <c:v>330.2026333333333</c:v>
                </c:pt>
                <c:pt idx="27">
                  <c:v>350.2046333333333</c:v>
                </c:pt>
                <c:pt idx="28">
                  <c:v>370.2053</c:v>
                </c:pt>
              </c:numCache>
            </c:numRef>
          </c:xVal>
          <c:yVal>
            <c:numRef>
              <c:f>'Control Green Ch 2'!$J$2:$J$30</c:f>
              <c:numCache>
                <c:formatCode>General</c:formatCode>
                <c:ptCount val="29"/>
                <c:pt idx="0">
                  <c:v>14.51333333333333</c:v>
                </c:pt>
                <c:pt idx="1">
                  <c:v>12.63666666666666</c:v>
                </c:pt>
                <c:pt idx="2">
                  <c:v>15.11333333333334</c:v>
                </c:pt>
                <c:pt idx="3">
                  <c:v>15.55333333333333</c:v>
                </c:pt>
                <c:pt idx="4">
                  <c:v>16.51333333333328</c:v>
                </c:pt>
                <c:pt idx="5">
                  <c:v>19.07</c:v>
                </c:pt>
                <c:pt idx="6">
                  <c:v>18.61333333333332</c:v>
                </c:pt>
                <c:pt idx="7">
                  <c:v>20.23</c:v>
                </c:pt>
                <c:pt idx="8">
                  <c:v>19.4733333333331</c:v>
                </c:pt>
                <c:pt idx="9">
                  <c:v>23.66333333333311</c:v>
                </c:pt>
                <c:pt idx="10">
                  <c:v>22.68666666666667</c:v>
                </c:pt>
                <c:pt idx="11">
                  <c:v>24.41666666666667</c:v>
                </c:pt>
                <c:pt idx="12">
                  <c:v>23.8233333333331</c:v>
                </c:pt>
                <c:pt idx="13">
                  <c:v>24.4433333333331</c:v>
                </c:pt>
                <c:pt idx="14">
                  <c:v>26.01</c:v>
                </c:pt>
                <c:pt idx="15">
                  <c:v>28.51666666666667</c:v>
                </c:pt>
                <c:pt idx="16">
                  <c:v>29.3933333333331</c:v>
                </c:pt>
                <c:pt idx="17">
                  <c:v>28.8433333333331</c:v>
                </c:pt>
                <c:pt idx="18">
                  <c:v>28.7233333333331</c:v>
                </c:pt>
                <c:pt idx="19">
                  <c:v>32.13666666666628</c:v>
                </c:pt>
                <c:pt idx="20">
                  <c:v>32.56333333333333</c:v>
                </c:pt>
                <c:pt idx="21">
                  <c:v>32.25</c:v>
                </c:pt>
                <c:pt idx="22">
                  <c:v>31.94666666666667</c:v>
                </c:pt>
                <c:pt idx="23">
                  <c:v>34.08666666666623</c:v>
                </c:pt>
                <c:pt idx="24">
                  <c:v>37.27333333333333</c:v>
                </c:pt>
                <c:pt idx="25">
                  <c:v>38.51</c:v>
                </c:pt>
                <c:pt idx="26">
                  <c:v>39.56666666666628</c:v>
                </c:pt>
                <c:pt idx="27">
                  <c:v>41.31</c:v>
                </c:pt>
                <c:pt idx="28">
                  <c:v>45.03333333333333</c:v>
                </c:pt>
              </c:numCache>
            </c:numRef>
          </c:yVal>
        </c:ser>
        <c:dLbls/>
        <c:axId val="226639560"/>
        <c:axId val="226646904"/>
      </c:scatterChart>
      <c:valAx>
        <c:axId val="2266395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time (min)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226646904"/>
        <c:crosses val="autoZero"/>
        <c:crossBetween val="midCat"/>
      </c:valAx>
      <c:valAx>
        <c:axId val="22664690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 dirty="0" smtClean="0"/>
                  <a:t>mRNA production</a:t>
                </a:r>
                <a:endParaRPr lang="en-US" sz="1000" dirty="0"/>
              </a:p>
            </c:rich>
          </c:tx>
          <c:layout>
            <c:manualLayout>
              <c:xMode val="edge"/>
              <c:yMode val="edge"/>
              <c:x val="0.0356862738852742"/>
              <c:y val="0.1239494851239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226639560"/>
        <c:crosses val="autoZero"/>
        <c:crossBetween val="midCat"/>
        <c:majorUnit val="100.0"/>
      </c:valAx>
    </c:plotArea>
    <c:legend>
      <c:legendPos val="r"/>
      <c:layout>
        <c:manualLayout>
          <c:xMode val="edge"/>
          <c:yMode val="edge"/>
          <c:x val="0.256074983656449"/>
          <c:y val="0.0659878801849529"/>
          <c:w val="0.440544110867008"/>
          <c:h val="0.218764567085393"/>
        </c:manualLayout>
      </c:layout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</c:chart>
  <c:spPr>
    <a:solidFill>
      <a:srgbClr val="FFFFFF"/>
    </a:solidFill>
  </c:spPr>
  <c:txPr>
    <a:bodyPr/>
    <a:lstStyle/>
    <a:p>
      <a:pPr>
        <a:defRPr sz="12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title>
      <c:tx>
        <c:rich>
          <a:bodyPr/>
          <a:lstStyle/>
          <a:p>
            <a:pPr>
              <a:defRPr sz="1200"/>
            </a:pPr>
            <a:r>
              <a:rPr lang="en-US" sz="1800" dirty="0" err="1" smtClean="0"/>
              <a:t>Benchtop</a:t>
            </a:r>
            <a:endParaRPr lang="en-US" sz="1200" dirty="0"/>
          </a:p>
        </c:rich>
      </c:tx>
      <c:layout>
        <c:manualLayout>
          <c:xMode val="edge"/>
          <c:yMode val="edge"/>
          <c:x val="0.331160208168082"/>
          <c:y val="0.00354345343634754"/>
        </c:manualLayout>
      </c:layout>
    </c:title>
    <c:plotArea>
      <c:layout>
        <c:manualLayout>
          <c:layoutTarget val="inner"/>
          <c:xMode val="edge"/>
          <c:yMode val="edge"/>
          <c:x val="0.231462013194297"/>
          <c:y val="0.0714926526022657"/>
          <c:w val="0.704103000638434"/>
          <c:h val="0.779036151961658"/>
        </c:manualLayout>
      </c:layout>
      <c:scatterChart>
        <c:scatterStyle val="lineMarker"/>
        <c:ser>
          <c:idx val="0"/>
          <c:order val="0"/>
          <c:tx>
            <c:strRef>
              <c:f>'Data 01-23-14-162149.txt'!$C$1</c:f>
              <c:strCache>
                <c:ptCount val="1"/>
                <c:pt idx="0">
                  <c:v>WT</c:v>
                </c:pt>
              </c:strCache>
            </c:strRef>
          </c:tx>
          <c:marker>
            <c:symbol val="none"/>
          </c:marker>
          <c:xVal>
            <c:numRef>
              <c:f>'Data 01-23-14-162149.txt'!$B$2:$B$282</c:f>
              <c:numCache>
                <c:formatCode>General</c:formatCode>
                <c:ptCount val="281"/>
                <c:pt idx="0">
                  <c:v>0.0</c:v>
                </c:pt>
                <c:pt idx="1">
                  <c:v>0.166666666666667</c:v>
                </c:pt>
                <c:pt idx="2">
                  <c:v>0.333333333333333</c:v>
                </c:pt>
                <c:pt idx="3">
                  <c:v>0.5</c:v>
                </c:pt>
                <c:pt idx="4">
                  <c:v>0.666666666666667</c:v>
                </c:pt>
                <c:pt idx="5">
                  <c:v>0.833333333333333</c:v>
                </c:pt>
                <c:pt idx="6">
                  <c:v>1.0</c:v>
                </c:pt>
                <c:pt idx="7">
                  <c:v>1.166666666666667</c:v>
                </c:pt>
                <c:pt idx="8">
                  <c:v>1.333333333333333</c:v>
                </c:pt>
                <c:pt idx="9">
                  <c:v>1.5</c:v>
                </c:pt>
                <c:pt idx="10">
                  <c:v>1.666666666666666</c:v>
                </c:pt>
                <c:pt idx="11">
                  <c:v>1.833333333333333</c:v>
                </c:pt>
                <c:pt idx="12">
                  <c:v>2.0</c:v>
                </c:pt>
                <c:pt idx="13">
                  <c:v>2.166666666666666</c:v>
                </c:pt>
                <c:pt idx="14">
                  <c:v>2.333333333333333</c:v>
                </c:pt>
                <c:pt idx="15">
                  <c:v>2.5</c:v>
                </c:pt>
                <c:pt idx="16">
                  <c:v>2.666666666666666</c:v>
                </c:pt>
                <c:pt idx="17">
                  <c:v>2.833333333333333</c:v>
                </c:pt>
                <c:pt idx="18">
                  <c:v>3.0</c:v>
                </c:pt>
                <c:pt idx="19">
                  <c:v>3.166666666666667</c:v>
                </c:pt>
                <c:pt idx="20">
                  <c:v>3.333333333333333</c:v>
                </c:pt>
                <c:pt idx="21">
                  <c:v>3.5</c:v>
                </c:pt>
                <c:pt idx="22">
                  <c:v>3.666666666666666</c:v>
                </c:pt>
                <c:pt idx="23">
                  <c:v>3.833333333333334</c:v>
                </c:pt>
                <c:pt idx="24">
                  <c:v>4.0</c:v>
                </c:pt>
                <c:pt idx="25">
                  <c:v>4.166666666666667</c:v>
                </c:pt>
                <c:pt idx="26">
                  <c:v>4.333333333333332</c:v>
                </c:pt>
                <c:pt idx="27">
                  <c:v>4.5</c:v>
                </c:pt>
                <c:pt idx="28">
                  <c:v>4.666666666666667</c:v>
                </c:pt>
                <c:pt idx="29">
                  <c:v>4.833333333333332</c:v>
                </c:pt>
                <c:pt idx="30">
                  <c:v>5.0</c:v>
                </c:pt>
                <c:pt idx="31">
                  <c:v>5.166666666666667</c:v>
                </c:pt>
                <c:pt idx="32">
                  <c:v>5.333333333333332</c:v>
                </c:pt>
                <c:pt idx="33">
                  <c:v>5.5</c:v>
                </c:pt>
                <c:pt idx="34">
                  <c:v>5.666666666666667</c:v>
                </c:pt>
                <c:pt idx="35">
                  <c:v>5.833333333333332</c:v>
                </c:pt>
                <c:pt idx="36">
                  <c:v>6.0</c:v>
                </c:pt>
                <c:pt idx="37">
                  <c:v>6.166666666666668</c:v>
                </c:pt>
                <c:pt idx="38">
                  <c:v>6.333333333333333</c:v>
                </c:pt>
                <c:pt idx="39">
                  <c:v>6.5</c:v>
                </c:pt>
                <c:pt idx="40">
                  <c:v>6.666666666666667</c:v>
                </c:pt>
                <c:pt idx="41">
                  <c:v>6.833333333333332</c:v>
                </c:pt>
                <c:pt idx="42">
                  <c:v>7.0</c:v>
                </c:pt>
                <c:pt idx="43">
                  <c:v>7.166666666666666</c:v>
                </c:pt>
                <c:pt idx="44">
                  <c:v>7.333333333333332</c:v>
                </c:pt>
                <c:pt idx="45">
                  <c:v>7.5</c:v>
                </c:pt>
                <c:pt idx="46">
                  <c:v>7.666666666666668</c:v>
                </c:pt>
                <c:pt idx="47">
                  <c:v>7.833333333333333</c:v>
                </c:pt>
                <c:pt idx="48">
                  <c:v>8.0</c:v>
                </c:pt>
                <c:pt idx="49">
                  <c:v>8.16666666666667</c:v>
                </c:pt>
                <c:pt idx="50">
                  <c:v>8.333333333333333</c:v>
                </c:pt>
                <c:pt idx="51">
                  <c:v>8.5</c:v>
                </c:pt>
                <c:pt idx="52">
                  <c:v>8.66666666666667</c:v>
                </c:pt>
                <c:pt idx="53">
                  <c:v>8.833333333333333</c:v>
                </c:pt>
                <c:pt idx="54">
                  <c:v>9.0</c:v>
                </c:pt>
                <c:pt idx="55">
                  <c:v>9.16666666666667</c:v>
                </c:pt>
                <c:pt idx="56">
                  <c:v>9.333333333333333</c:v>
                </c:pt>
                <c:pt idx="57">
                  <c:v>9.5</c:v>
                </c:pt>
                <c:pt idx="58">
                  <c:v>9.66666666666667</c:v>
                </c:pt>
                <c:pt idx="59">
                  <c:v>9.833333333333333</c:v>
                </c:pt>
                <c:pt idx="60">
                  <c:v>10.0</c:v>
                </c:pt>
                <c:pt idx="61">
                  <c:v>10.16666666666667</c:v>
                </c:pt>
                <c:pt idx="62">
                  <c:v>10.33333333333333</c:v>
                </c:pt>
                <c:pt idx="63">
                  <c:v>10.5</c:v>
                </c:pt>
                <c:pt idx="64">
                  <c:v>10.66666666666667</c:v>
                </c:pt>
                <c:pt idx="65">
                  <c:v>10.83333333333333</c:v>
                </c:pt>
                <c:pt idx="66">
                  <c:v>11.0</c:v>
                </c:pt>
                <c:pt idx="67">
                  <c:v>11.16666666666667</c:v>
                </c:pt>
                <c:pt idx="68">
                  <c:v>11.33333333333333</c:v>
                </c:pt>
                <c:pt idx="69">
                  <c:v>11.5</c:v>
                </c:pt>
                <c:pt idx="70">
                  <c:v>11.66666666666667</c:v>
                </c:pt>
                <c:pt idx="71">
                  <c:v>11.83333333333333</c:v>
                </c:pt>
                <c:pt idx="72">
                  <c:v>12.0</c:v>
                </c:pt>
                <c:pt idx="73">
                  <c:v>12.16666666666667</c:v>
                </c:pt>
                <c:pt idx="74">
                  <c:v>12.33333333333334</c:v>
                </c:pt>
                <c:pt idx="75">
                  <c:v>12.5</c:v>
                </c:pt>
                <c:pt idx="76">
                  <c:v>12.66666666666667</c:v>
                </c:pt>
                <c:pt idx="77">
                  <c:v>12.83333333333333</c:v>
                </c:pt>
                <c:pt idx="78">
                  <c:v>13.0</c:v>
                </c:pt>
                <c:pt idx="79">
                  <c:v>13.16666666666666</c:v>
                </c:pt>
                <c:pt idx="80">
                  <c:v>13.33333333333333</c:v>
                </c:pt>
                <c:pt idx="81">
                  <c:v>13.5</c:v>
                </c:pt>
                <c:pt idx="82">
                  <c:v>13.66666666666667</c:v>
                </c:pt>
                <c:pt idx="83">
                  <c:v>13.83333333333334</c:v>
                </c:pt>
                <c:pt idx="84">
                  <c:v>14.0</c:v>
                </c:pt>
                <c:pt idx="85">
                  <c:v>14.16666666666667</c:v>
                </c:pt>
                <c:pt idx="86">
                  <c:v>14.33333333333333</c:v>
                </c:pt>
                <c:pt idx="87">
                  <c:v>14.5</c:v>
                </c:pt>
                <c:pt idx="88">
                  <c:v>14.66666666666666</c:v>
                </c:pt>
                <c:pt idx="89">
                  <c:v>14.83333333333333</c:v>
                </c:pt>
                <c:pt idx="90">
                  <c:v>15.0</c:v>
                </c:pt>
                <c:pt idx="91">
                  <c:v>15.16666666666667</c:v>
                </c:pt>
                <c:pt idx="92">
                  <c:v>15.33333333333334</c:v>
                </c:pt>
                <c:pt idx="93">
                  <c:v>15.5</c:v>
                </c:pt>
                <c:pt idx="94">
                  <c:v>15.66666666666667</c:v>
                </c:pt>
                <c:pt idx="95">
                  <c:v>15.83333333333333</c:v>
                </c:pt>
                <c:pt idx="96">
                  <c:v>16.0</c:v>
                </c:pt>
                <c:pt idx="97">
                  <c:v>16.16666666666667</c:v>
                </c:pt>
                <c:pt idx="98">
                  <c:v>16.33333333333328</c:v>
                </c:pt>
                <c:pt idx="99">
                  <c:v>16.5</c:v>
                </c:pt>
                <c:pt idx="100">
                  <c:v>16.66666666666667</c:v>
                </c:pt>
                <c:pt idx="101">
                  <c:v>16.83333333333328</c:v>
                </c:pt>
                <c:pt idx="102">
                  <c:v>17.0</c:v>
                </c:pt>
                <c:pt idx="103">
                  <c:v>17.16666666666667</c:v>
                </c:pt>
                <c:pt idx="104">
                  <c:v>17.33333333333328</c:v>
                </c:pt>
                <c:pt idx="105">
                  <c:v>17.5</c:v>
                </c:pt>
                <c:pt idx="106">
                  <c:v>17.66666666666667</c:v>
                </c:pt>
                <c:pt idx="107">
                  <c:v>17.83333333333328</c:v>
                </c:pt>
                <c:pt idx="108">
                  <c:v>18.0</c:v>
                </c:pt>
                <c:pt idx="109">
                  <c:v>18.16666666666667</c:v>
                </c:pt>
                <c:pt idx="110">
                  <c:v>18.33333333333328</c:v>
                </c:pt>
                <c:pt idx="111">
                  <c:v>18.5</c:v>
                </c:pt>
                <c:pt idx="112">
                  <c:v>18.66666666666667</c:v>
                </c:pt>
                <c:pt idx="113">
                  <c:v>18.83333333333328</c:v>
                </c:pt>
                <c:pt idx="114">
                  <c:v>19.0</c:v>
                </c:pt>
                <c:pt idx="115">
                  <c:v>19.16666666666667</c:v>
                </c:pt>
                <c:pt idx="116">
                  <c:v>19.33333333333328</c:v>
                </c:pt>
                <c:pt idx="117">
                  <c:v>19.5</c:v>
                </c:pt>
                <c:pt idx="118">
                  <c:v>19.66666666666667</c:v>
                </c:pt>
                <c:pt idx="119">
                  <c:v>19.83333333333328</c:v>
                </c:pt>
                <c:pt idx="120">
                  <c:v>20.0</c:v>
                </c:pt>
                <c:pt idx="121">
                  <c:v>20.16666666666667</c:v>
                </c:pt>
                <c:pt idx="122">
                  <c:v>20.33333333333328</c:v>
                </c:pt>
                <c:pt idx="123">
                  <c:v>20.5</c:v>
                </c:pt>
                <c:pt idx="124">
                  <c:v>20.66666666666667</c:v>
                </c:pt>
                <c:pt idx="125">
                  <c:v>20.83333333333328</c:v>
                </c:pt>
                <c:pt idx="126">
                  <c:v>21.0</c:v>
                </c:pt>
                <c:pt idx="127">
                  <c:v>21.16666666666667</c:v>
                </c:pt>
                <c:pt idx="128">
                  <c:v>21.33333333333328</c:v>
                </c:pt>
                <c:pt idx="129">
                  <c:v>21.5</c:v>
                </c:pt>
                <c:pt idx="130">
                  <c:v>21.66666666666667</c:v>
                </c:pt>
                <c:pt idx="131">
                  <c:v>21.83333333333328</c:v>
                </c:pt>
                <c:pt idx="132">
                  <c:v>22.0</c:v>
                </c:pt>
                <c:pt idx="133">
                  <c:v>22.16666666666667</c:v>
                </c:pt>
                <c:pt idx="134">
                  <c:v>22.33333333333328</c:v>
                </c:pt>
                <c:pt idx="135">
                  <c:v>22.5</c:v>
                </c:pt>
                <c:pt idx="136">
                  <c:v>22.66666666666667</c:v>
                </c:pt>
                <c:pt idx="137">
                  <c:v>22.83333333333328</c:v>
                </c:pt>
                <c:pt idx="138">
                  <c:v>23.0</c:v>
                </c:pt>
                <c:pt idx="139">
                  <c:v>23.16666666666667</c:v>
                </c:pt>
                <c:pt idx="140">
                  <c:v>23.33333333333328</c:v>
                </c:pt>
                <c:pt idx="141">
                  <c:v>23.5</c:v>
                </c:pt>
                <c:pt idx="142">
                  <c:v>23.66666666666667</c:v>
                </c:pt>
                <c:pt idx="143">
                  <c:v>23.83333333333328</c:v>
                </c:pt>
                <c:pt idx="144">
                  <c:v>24.0</c:v>
                </c:pt>
                <c:pt idx="145">
                  <c:v>24.16666666666666</c:v>
                </c:pt>
                <c:pt idx="146">
                  <c:v>24.33333333333328</c:v>
                </c:pt>
                <c:pt idx="147">
                  <c:v>24.5</c:v>
                </c:pt>
                <c:pt idx="148">
                  <c:v>24.66666666666667</c:v>
                </c:pt>
                <c:pt idx="149">
                  <c:v>24.83333333333328</c:v>
                </c:pt>
                <c:pt idx="150">
                  <c:v>25.0</c:v>
                </c:pt>
                <c:pt idx="151">
                  <c:v>25.16666666666667</c:v>
                </c:pt>
                <c:pt idx="152">
                  <c:v>25.33333333333328</c:v>
                </c:pt>
                <c:pt idx="153">
                  <c:v>25.5</c:v>
                </c:pt>
                <c:pt idx="154">
                  <c:v>25.66666666666666</c:v>
                </c:pt>
                <c:pt idx="155">
                  <c:v>25.83333333333328</c:v>
                </c:pt>
                <c:pt idx="156">
                  <c:v>26.0</c:v>
                </c:pt>
                <c:pt idx="157">
                  <c:v>26.16666666666667</c:v>
                </c:pt>
                <c:pt idx="158">
                  <c:v>26.33333333333328</c:v>
                </c:pt>
                <c:pt idx="159">
                  <c:v>26.5</c:v>
                </c:pt>
                <c:pt idx="160">
                  <c:v>26.66666666666667</c:v>
                </c:pt>
                <c:pt idx="161">
                  <c:v>26.83333333333328</c:v>
                </c:pt>
                <c:pt idx="162">
                  <c:v>27.0</c:v>
                </c:pt>
                <c:pt idx="163">
                  <c:v>27.16666666666666</c:v>
                </c:pt>
                <c:pt idx="164">
                  <c:v>27.33333333333328</c:v>
                </c:pt>
                <c:pt idx="165">
                  <c:v>27.5</c:v>
                </c:pt>
                <c:pt idx="166">
                  <c:v>27.66666666666667</c:v>
                </c:pt>
                <c:pt idx="167">
                  <c:v>27.83333333333328</c:v>
                </c:pt>
                <c:pt idx="168">
                  <c:v>28.0</c:v>
                </c:pt>
                <c:pt idx="169">
                  <c:v>28.16666666666667</c:v>
                </c:pt>
                <c:pt idx="170">
                  <c:v>28.33333333333328</c:v>
                </c:pt>
                <c:pt idx="171">
                  <c:v>28.5</c:v>
                </c:pt>
                <c:pt idx="172">
                  <c:v>28.66666666666666</c:v>
                </c:pt>
                <c:pt idx="173">
                  <c:v>28.83333333333328</c:v>
                </c:pt>
                <c:pt idx="174">
                  <c:v>29.0</c:v>
                </c:pt>
                <c:pt idx="175">
                  <c:v>29.16666666666667</c:v>
                </c:pt>
                <c:pt idx="176">
                  <c:v>29.33333333333328</c:v>
                </c:pt>
                <c:pt idx="177">
                  <c:v>29.5</c:v>
                </c:pt>
                <c:pt idx="178">
                  <c:v>29.66666666666667</c:v>
                </c:pt>
                <c:pt idx="179">
                  <c:v>29.83333333333328</c:v>
                </c:pt>
                <c:pt idx="180">
                  <c:v>30.0</c:v>
                </c:pt>
                <c:pt idx="181">
                  <c:v>30.16666666666666</c:v>
                </c:pt>
                <c:pt idx="182">
                  <c:v>30.33333333333328</c:v>
                </c:pt>
                <c:pt idx="183">
                  <c:v>30.5</c:v>
                </c:pt>
                <c:pt idx="184">
                  <c:v>30.66666666666667</c:v>
                </c:pt>
                <c:pt idx="185">
                  <c:v>30.83333333333328</c:v>
                </c:pt>
                <c:pt idx="186">
                  <c:v>31.0</c:v>
                </c:pt>
                <c:pt idx="187">
                  <c:v>31.16666666666667</c:v>
                </c:pt>
                <c:pt idx="188">
                  <c:v>31.33333333333328</c:v>
                </c:pt>
                <c:pt idx="189">
                  <c:v>31.5</c:v>
                </c:pt>
                <c:pt idx="190">
                  <c:v>31.66666666666666</c:v>
                </c:pt>
                <c:pt idx="191">
                  <c:v>31.83333333333328</c:v>
                </c:pt>
                <c:pt idx="192">
                  <c:v>32.0</c:v>
                </c:pt>
                <c:pt idx="193">
                  <c:v>32.16666666666623</c:v>
                </c:pt>
                <c:pt idx="194">
                  <c:v>32.33333333333334</c:v>
                </c:pt>
                <c:pt idx="195">
                  <c:v>32.5</c:v>
                </c:pt>
                <c:pt idx="196">
                  <c:v>32.66666666666621</c:v>
                </c:pt>
                <c:pt idx="197">
                  <c:v>32.83333333333334</c:v>
                </c:pt>
                <c:pt idx="198">
                  <c:v>33.0</c:v>
                </c:pt>
                <c:pt idx="199">
                  <c:v>33.16666666666623</c:v>
                </c:pt>
                <c:pt idx="200">
                  <c:v>33.33333333333334</c:v>
                </c:pt>
                <c:pt idx="201">
                  <c:v>33.5</c:v>
                </c:pt>
                <c:pt idx="202">
                  <c:v>33.66666666666621</c:v>
                </c:pt>
                <c:pt idx="203">
                  <c:v>33.83333333333334</c:v>
                </c:pt>
                <c:pt idx="204">
                  <c:v>34.0</c:v>
                </c:pt>
                <c:pt idx="205">
                  <c:v>34.16666666666623</c:v>
                </c:pt>
                <c:pt idx="206">
                  <c:v>34.33333333333334</c:v>
                </c:pt>
                <c:pt idx="207">
                  <c:v>34.5</c:v>
                </c:pt>
                <c:pt idx="208">
                  <c:v>34.66666666666621</c:v>
                </c:pt>
                <c:pt idx="209">
                  <c:v>34.83333333333334</c:v>
                </c:pt>
                <c:pt idx="210">
                  <c:v>35.0</c:v>
                </c:pt>
                <c:pt idx="211">
                  <c:v>35.16666666666623</c:v>
                </c:pt>
                <c:pt idx="212">
                  <c:v>35.33333333333334</c:v>
                </c:pt>
                <c:pt idx="213">
                  <c:v>35.5</c:v>
                </c:pt>
                <c:pt idx="214">
                  <c:v>35.66666666666621</c:v>
                </c:pt>
                <c:pt idx="215">
                  <c:v>35.83333333333334</c:v>
                </c:pt>
                <c:pt idx="216">
                  <c:v>36.0</c:v>
                </c:pt>
                <c:pt idx="217">
                  <c:v>36.16666666666623</c:v>
                </c:pt>
                <c:pt idx="218">
                  <c:v>36.33333333333334</c:v>
                </c:pt>
                <c:pt idx="219">
                  <c:v>36.5</c:v>
                </c:pt>
                <c:pt idx="220">
                  <c:v>36.66666666666621</c:v>
                </c:pt>
                <c:pt idx="221">
                  <c:v>36.83333333333334</c:v>
                </c:pt>
                <c:pt idx="222">
                  <c:v>37.0</c:v>
                </c:pt>
                <c:pt idx="223">
                  <c:v>37.16666666666623</c:v>
                </c:pt>
                <c:pt idx="224">
                  <c:v>37.33333333333334</c:v>
                </c:pt>
                <c:pt idx="225">
                  <c:v>37.5</c:v>
                </c:pt>
                <c:pt idx="226">
                  <c:v>37.66666666666621</c:v>
                </c:pt>
                <c:pt idx="227">
                  <c:v>37.83333333333334</c:v>
                </c:pt>
                <c:pt idx="228">
                  <c:v>38.0</c:v>
                </c:pt>
                <c:pt idx="229">
                  <c:v>38.16666666666623</c:v>
                </c:pt>
                <c:pt idx="230">
                  <c:v>38.33333333333334</c:v>
                </c:pt>
                <c:pt idx="231">
                  <c:v>38.5</c:v>
                </c:pt>
                <c:pt idx="232">
                  <c:v>38.66666666666621</c:v>
                </c:pt>
                <c:pt idx="233">
                  <c:v>38.83333333333334</c:v>
                </c:pt>
                <c:pt idx="234">
                  <c:v>39.0</c:v>
                </c:pt>
                <c:pt idx="235">
                  <c:v>39.16666666666623</c:v>
                </c:pt>
                <c:pt idx="236">
                  <c:v>39.33333333333334</c:v>
                </c:pt>
                <c:pt idx="237">
                  <c:v>39.5</c:v>
                </c:pt>
                <c:pt idx="238">
                  <c:v>39.66666666666621</c:v>
                </c:pt>
                <c:pt idx="239">
                  <c:v>39.83333333333334</c:v>
                </c:pt>
                <c:pt idx="240">
                  <c:v>40.0</c:v>
                </c:pt>
                <c:pt idx="241">
                  <c:v>40.16666666666623</c:v>
                </c:pt>
                <c:pt idx="242">
                  <c:v>40.33333333333334</c:v>
                </c:pt>
                <c:pt idx="243">
                  <c:v>40.5</c:v>
                </c:pt>
                <c:pt idx="244">
                  <c:v>40.66666666666621</c:v>
                </c:pt>
                <c:pt idx="245">
                  <c:v>40.83333333333334</c:v>
                </c:pt>
                <c:pt idx="246">
                  <c:v>41.0</c:v>
                </c:pt>
                <c:pt idx="247">
                  <c:v>41.16666666666623</c:v>
                </c:pt>
                <c:pt idx="248">
                  <c:v>41.33333333333334</c:v>
                </c:pt>
                <c:pt idx="249">
                  <c:v>41.5</c:v>
                </c:pt>
                <c:pt idx="250">
                  <c:v>41.66666666666621</c:v>
                </c:pt>
                <c:pt idx="251">
                  <c:v>41.83333333333334</c:v>
                </c:pt>
                <c:pt idx="252">
                  <c:v>42.0</c:v>
                </c:pt>
                <c:pt idx="253">
                  <c:v>42.16666666666623</c:v>
                </c:pt>
                <c:pt idx="254">
                  <c:v>42.33333333333334</c:v>
                </c:pt>
                <c:pt idx="255">
                  <c:v>42.5</c:v>
                </c:pt>
                <c:pt idx="256">
                  <c:v>42.66666666666621</c:v>
                </c:pt>
                <c:pt idx="257">
                  <c:v>42.83333333333334</c:v>
                </c:pt>
                <c:pt idx="258">
                  <c:v>43.0</c:v>
                </c:pt>
                <c:pt idx="259">
                  <c:v>43.16666666666623</c:v>
                </c:pt>
                <c:pt idx="260">
                  <c:v>43.33333333333334</c:v>
                </c:pt>
                <c:pt idx="261">
                  <c:v>43.5</c:v>
                </c:pt>
                <c:pt idx="262">
                  <c:v>43.66666666666621</c:v>
                </c:pt>
                <c:pt idx="263">
                  <c:v>43.83333333333334</c:v>
                </c:pt>
                <c:pt idx="264">
                  <c:v>44.0</c:v>
                </c:pt>
                <c:pt idx="265">
                  <c:v>44.16666666666623</c:v>
                </c:pt>
                <c:pt idx="266">
                  <c:v>44.33333333333334</c:v>
                </c:pt>
                <c:pt idx="267">
                  <c:v>44.5</c:v>
                </c:pt>
                <c:pt idx="268">
                  <c:v>44.66666666666621</c:v>
                </c:pt>
                <c:pt idx="269">
                  <c:v>44.83333333333334</c:v>
                </c:pt>
                <c:pt idx="270">
                  <c:v>45.0</c:v>
                </c:pt>
                <c:pt idx="271">
                  <c:v>45.16666666666623</c:v>
                </c:pt>
                <c:pt idx="272">
                  <c:v>45.33333333333334</c:v>
                </c:pt>
                <c:pt idx="273">
                  <c:v>45.5</c:v>
                </c:pt>
                <c:pt idx="274">
                  <c:v>45.66666666666621</c:v>
                </c:pt>
                <c:pt idx="275">
                  <c:v>45.83333333333334</c:v>
                </c:pt>
                <c:pt idx="276">
                  <c:v>46.0</c:v>
                </c:pt>
                <c:pt idx="277">
                  <c:v>46.16666666666623</c:v>
                </c:pt>
                <c:pt idx="278">
                  <c:v>46.33333333333334</c:v>
                </c:pt>
                <c:pt idx="279">
                  <c:v>46.5</c:v>
                </c:pt>
                <c:pt idx="280">
                  <c:v>46.66666666666621</c:v>
                </c:pt>
              </c:numCache>
            </c:numRef>
          </c:xVal>
          <c:yVal>
            <c:numRef>
              <c:f>'Data 01-23-14-162149.txt'!$C$2:$C$282</c:f>
              <c:numCache>
                <c:formatCode>General</c:formatCode>
                <c:ptCount val="281"/>
                <c:pt idx="0">
                  <c:v>1382.328</c:v>
                </c:pt>
                <c:pt idx="1">
                  <c:v>1358.083</c:v>
                </c:pt>
                <c:pt idx="2">
                  <c:v>1347.429</c:v>
                </c:pt>
                <c:pt idx="3">
                  <c:v>1376.199</c:v>
                </c:pt>
                <c:pt idx="4">
                  <c:v>1339.077</c:v>
                </c:pt>
                <c:pt idx="5">
                  <c:v>1354.439</c:v>
                </c:pt>
                <c:pt idx="6">
                  <c:v>1384.568</c:v>
                </c:pt>
                <c:pt idx="7">
                  <c:v>1372.947</c:v>
                </c:pt>
                <c:pt idx="8">
                  <c:v>1391.702</c:v>
                </c:pt>
                <c:pt idx="9">
                  <c:v>1385.227</c:v>
                </c:pt>
                <c:pt idx="10">
                  <c:v>1434.459</c:v>
                </c:pt>
                <c:pt idx="11">
                  <c:v>1419.428</c:v>
                </c:pt>
                <c:pt idx="12">
                  <c:v>1452.406</c:v>
                </c:pt>
                <c:pt idx="13">
                  <c:v>1445.878</c:v>
                </c:pt>
                <c:pt idx="14">
                  <c:v>1487.337</c:v>
                </c:pt>
                <c:pt idx="15">
                  <c:v>1490.387</c:v>
                </c:pt>
                <c:pt idx="16">
                  <c:v>1504.67</c:v>
                </c:pt>
                <c:pt idx="17">
                  <c:v>1516.884</c:v>
                </c:pt>
                <c:pt idx="18">
                  <c:v>1543.157</c:v>
                </c:pt>
                <c:pt idx="19">
                  <c:v>1511.394</c:v>
                </c:pt>
                <c:pt idx="20">
                  <c:v>1511.549</c:v>
                </c:pt>
                <c:pt idx="21">
                  <c:v>1552.984</c:v>
                </c:pt>
                <c:pt idx="22">
                  <c:v>1558.496</c:v>
                </c:pt>
                <c:pt idx="23">
                  <c:v>1568.068</c:v>
                </c:pt>
                <c:pt idx="24">
                  <c:v>1578.22</c:v>
                </c:pt>
                <c:pt idx="25">
                  <c:v>1569.331</c:v>
                </c:pt>
                <c:pt idx="26">
                  <c:v>1615.566</c:v>
                </c:pt>
                <c:pt idx="27">
                  <c:v>1587.596</c:v>
                </c:pt>
                <c:pt idx="28">
                  <c:v>1612.199</c:v>
                </c:pt>
                <c:pt idx="29">
                  <c:v>1641.019</c:v>
                </c:pt>
                <c:pt idx="30">
                  <c:v>1623.314</c:v>
                </c:pt>
                <c:pt idx="31">
                  <c:v>1614.868</c:v>
                </c:pt>
                <c:pt idx="32">
                  <c:v>1646.1</c:v>
                </c:pt>
                <c:pt idx="33">
                  <c:v>1625.03</c:v>
                </c:pt>
                <c:pt idx="34">
                  <c:v>1642.575</c:v>
                </c:pt>
                <c:pt idx="35">
                  <c:v>1678.702</c:v>
                </c:pt>
                <c:pt idx="36">
                  <c:v>1663.524</c:v>
                </c:pt>
                <c:pt idx="37">
                  <c:v>1683.8</c:v>
                </c:pt>
                <c:pt idx="38">
                  <c:v>1671.846</c:v>
                </c:pt>
                <c:pt idx="39">
                  <c:v>1708.77</c:v>
                </c:pt>
                <c:pt idx="40">
                  <c:v>1702.564</c:v>
                </c:pt>
                <c:pt idx="41">
                  <c:v>1728.572</c:v>
                </c:pt>
                <c:pt idx="42">
                  <c:v>1697.769</c:v>
                </c:pt>
                <c:pt idx="43">
                  <c:v>1726.574</c:v>
                </c:pt>
                <c:pt idx="44">
                  <c:v>1745.76</c:v>
                </c:pt>
                <c:pt idx="45">
                  <c:v>1697.413</c:v>
                </c:pt>
                <c:pt idx="46">
                  <c:v>1739.724</c:v>
                </c:pt>
                <c:pt idx="47">
                  <c:v>1756.429</c:v>
                </c:pt>
                <c:pt idx="48">
                  <c:v>1786.89</c:v>
                </c:pt>
                <c:pt idx="49">
                  <c:v>1783.758</c:v>
                </c:pt>
                <c:pt idx="50">
                  <c:v>1785.908</c:v>
                </c:pt>
                <c:pt idx="51">
                  <c:v>1783.48</c:v>
                </c:pt>
                <c:pt idx="52">
                  <c:v>1817.55</c:v>
                </c:pt>
                <c:pt idx="53">
                  <c:v>1788.182</c:v>
                </c:pt>
                <c:pt idx="54">
                  <c:v>1783.967</c:v>
                </c:pt>
                <c:pt idx="55">
                  <c:v>1818.532</c:v>
                </c:pt>
                <c:pt idx="56">
                  <c:v>1837.835</c:v>
                </c:pt>
                <c:pt idx="57">
                  <c:v>1830.45</c:v>
                </c:pt>
                <c:pt idx="58">
                  <c:v>1839.054</c:v>
                </c:pt>
                <c:pt idx="59">
                  <c:v>1840.997</c:v>
                </c:pt>
                <c:pt idx="60">
                  <c:v>1837.249</c:v>
                </c:pt>
                <c:pt idx="61">
                  <c:v>1824.273</c:v>
                </c:pt>
                <c:pt idx="62">
                  <c:v>1850.882</c:v>
                </c:pt>
                <c:pt idx="63">
                  <c:v>1894.611</c:v>
                </c:pt>
                <c:pt idx="64">
                  <c:v>1860.622</c:v>
                </c:pt>
                <c:pt idx="65">
                  <c:v>1876.43</c:v>
                </c:pt>
                <c:pt idx="66">
                  <c:v>1936.991</c:v>
                </c:pt>
                <c:pt idx="67">
                  <c:v>1904.099</c:v>
                </c:pt>
                <c:pt idx="68">
                  <c:v>1878.503</c:v>
                </c:pt>
                <c:pt idx="69">
                  <c:v>1914.46</c:v>
                </c:pt>
                <c:pt idx="70">
                  <c:v>1914.665</c:v>
                </c:pt>
                <c:pt idx="71">
                  <c:v>1934.81</c:v>
                </c:pt>
                <c:pt idx="72">
                  <c:v>1956.128</c:v>
                </c:pt>
                <c:pt idx="73">
                  <c:v>1958.631</c:v>
                </c:pt>
                <c:pt idx="74">
                  <c:v>1974.975</c:v>
                </c:pt>
                <c:pt idx="75">
                  <c:v>1948.949</c:v>
                </c:pt>
                <c:pt idx="76">
                  <c:v>1971.251</c:v>
                </c:pt>
                <c:pt idx="77">
                  <c:v>1998.496</c:v>
                </c:pt>
                <c:pt idx="78">
                  <c:v>1993.522</c:v>
                </c:pt>
                <c:pt idx="79">
                  <c:v>2002.158</c:v>
                </c:pt>
                <c:pt idx="80">
                  <c:v>2003.001</c:v>
                </c:pt>
                <c:pt idx="81">
                  <c:v>1992.169</c:v>
                </c:pt>
                <c:pt idx="82">
                  <c:v>2020.558</c:v>
                </c:pt>
                <c:pt idx="83">
                  <c:v>2013.274</c:v>
                </c:pt>
                <c:pt idx="84">
                  <c:v>2038.648</c:v>
                </c:pt>
                <c:pt idx="85">
                  <c:v>2041.526</c:v>
                </c:pt>
                <c:pt idx="86">
                  <c:v>2054.029</c:v>
                </c:pt>
                <c:pt idx="87">
                  <c:v>2028.629</c:v>
                </c:pt>
                <c:pt idx="88">
                  <c:v>2049.978</c:v>
                </c:pt>
                <c:pt idx="89">
                  <c:v>2023.906</c:v>
                </c:pt>
                <c:pt idx="90">
                  <c:v>2044.156</c:v>
                </c:pt>
                <c:pt idx="91">
                  <c:v>2043.582</c:v>
                </c:pt>
                <c:pt idx="92">
                  <c:v>2067.82</c:v>
                </c:pt>
                <c:pt idx="93">
                  <c:v>2063.994</c:v>
                </c:pt>
                <c:pt idx="94">
                  <c:v>2092.751</c:v>
                </c:pt>
                <c:pt idx="95">
                  <c:v>2088.293</c:v>
                </c:pt>
                <c:pt idx="96">
                  <c:v>2111.016</c:v>
                </c:pt>
                <c:pt idx="97">
                  <c:v>2052.866</c:v>
                </c:pt>
                <c:pt idx="98">
                  <c:v>2122.539</c:v>
                </c:pt>
                <c:pt idx="99">
                  <c:v>2092.07</c:v>
                </c:pt>
                <c:pt idx="100">
                  <c:v>2133.166</c:v>
                </c:pt>
                <c:pt idx="101">
                  <c:v>2147.403</c:v>
                </c:pt>
                <c:pt idx="102">
                  <c:v>2130.095</c:v>
                </c:pt>
                <c:pt idx="103">
                  <c:v>2157.911</c:v>
                </c:pt>
                <c:pt idx="104">
                  <c:v>2159.31</c:v>
                </c:pt>
                <c:pt idx="105">
                  <c:v>2143.429</c:v>
                </c:pt>
                <c:pt idx="106">
                  <c:v>2136.474</c:v>
                </c:pt>
                <c:pt idx="107">
                  <c:v>2161.211</c:v>
                </c:pt>
                <c:pt idx="108">
                  <c:v>2155.771</c:v>
                </c:pt>
                <c:pt idx="109">
                  <c:v>2191.123</c:v>
                </c:pt>
                <c:pt idx="110">
                  <c:v>2209.508</c:v>
                </c:pt>
                <c:pt idx="111">
                  <c:v>2189.054</c:v>
                </c:pt>
                <c:pt idx="112">
                  <c:v>2186.977</c:v>
                </c:pt>
                <c:pt idx="113">
                  <c:v>2206.927</c:v>
                </c:pt>
                <c:pt idx="114">
                  <c:v>2191.652</c:v>
                </c:pt>
                <c:pt idx="115">
                  <c:v>2216.299</c:v>
                </c:pt>
                <c:pt idx="116">
                  <c:v>2244.809</c:v>
                </c:pt>
                <c:pt idx="117">
                  <c:v>2229.268</c:v>
                </c:pt>
                <c:pt idx="118">
                  <c:v>2232.103</c:v>
                </c:pt>
                <c:pt idx="119">
                  <c:v>2223.885</c:v>
                </c:pt>
                <c:pt idx="120">
                  <c:v>2230.214</c:v>
                </c:pt>
                <c:pt idx="121">
                  <c:v>2209.557</c:v>
                </c:pt>
                <c:pt idx="122">
                  <c:v>2261.235</c:v>
                </c:pt>
                <c:pt idx="123">
                  <c:v>2233.922</c:v>
                </c:pt>
                <c:pt idx="124">
                  <c:v>2248.232</c:v>
                </c:pt>
                <c:pt idx="125">
                  <c:v>2252.04</c:v>
                </c:pt>
                <c:pt idx="126">
                  <c:v>2255.926</c:v>
                </c:pt>
                <c:pt idx="127">
                  <c:v>2263.486</c:v>
                </c:pt>
                <c:pt idx="128">
                  <c:v>2253.174</c:v>
                </c:pt>
                <c:pt idx="129">
                  <c:v>2308.708</c:v>
                </c:pt>
                <c:pt idx="130">
                  <c:v>2330.844</c:v>
                </c:pt>
                <c:pt idx="131">
                  <c:v>2310.35</c:v>
                </c:pt>
                <c:pt idx="132">
                  <c:v>2314.971</c:v>
                </c:pt>
                <c:pt idx="133">
                  <c:v>2273.096</c:v>
                </c:pt>
                <c:pt idx="134">
                  <c:v>2308.173</c:v>
                </c:pt>
                <c:pt idx="135">
                  <c:v>2317.16</c:v>
                </c:pt>
                <c:pt idx="136">
                  <c:v>2302.015</c:v>
                </c:pt>
                <c:pt idx="137">
                  <c:v>2358.138</c:v>
                </c:pt>
                <c:pt idx="138">
                  <c:v>2327.602</c:v>
                </c:pt>
                <c:pt idx="139">
                  <c:v>2331.897</c:v>
                </c:pt>
                <c:pt idx="140">
                  <c:v>2343.296</c:v>
                </c:pt>
                <c:pt idx="141">
                  <c:v>2345.715</c:v>
                </c:pt>
                <c:pt idx="142">
                  <c:v>2360.761</c:v>
                </c:pt>
                <c:pt idx="143">
                  <c:v>2338.783</c:v>
                </c:pt>
                <c:pt idx="144">
                  <c:v>2368.515</c:v>
                </c:pt>
                <c:pt idx="145">
                  <c:v>2360.564</c:v>
                </c:pt>
                <c:pt idx="146">
                  <c:v>2385.969</c:v>
                </c:pt>
                <c:pt idx="147">
                  <c:v>2336.943</c:v>
                </c:pt>
                <c:pt idx="148">
                  <c:v>2396.189</c:v>
                </c:pt>
                <c:pt idx="149">
                  <c:v>2366.619</c:v>
                </c:pt>
                <c:pt idx="150">
                  <c:v>2406.834</c:v>
                </c:pt>
                <c:pt idx="151">
                  <c:v>2382.656</c:v>
                </c:pt>
                <c:pt idx="152">
                  <c:v>2403.338</c:v>
                </c:pt>
                <c:pt idx="153">
                  <c:v>2391.313</c:v>
                </c:pt>
                <c:pt idx="154">
                  <c:v>2393.458</c:v>
                </c:pt>
                <c:pt idx="155">
                  <c:v>2395.065</c:v>
                </c:pt>
                <c:pt idx="156">
                  <c:v>2387.773</c:v>
                </c:pt>
                <c:pt idx="157">
                  <c:v>2426.907</c:v>
                </c:pt>
                <c:pt idx="158">
                  <c:v>2415.468</c:v>
                </c:pt>
                <c:pt idx="159">
                  <c:v>2443.603</c:v>
                </c:pt>
                <c:pt idx="160">
                  <c:v>2410.03</c:v>
                </c:pt>
                <c:pt idx="161">
                  <c:v>2440.273</c:v>
                </c:pt>
                <c:pt idx="162">
                  <c:v>2450.991</c:v>
                </c:pt>
                <c:pt idx="163">
                  <c:v>2451.739</c:v>
                </c:pt>
                <c:pt idx="164">
                  <c:v>2470.421</c:v>
                </c:pt>
                <c:pt idx="165">
                  <c:v>2479.254</c:v>
                </c:pt>
                <c:pt idx="166">
                  <c:v>2439.619</c:v>
                </c:pt>
                <c:pt idx="167">
                  <c:v>2463.713</c:v>
                </c:pt>
                <c:pt idx="168">
                  <c:v>2459.314</c:v>
                </c:pt>
                <c:pt idx="169">
                  <c:v>2471.844</c:v>
                </c:pt>
                <c:pt idx="170">
                  <c:v>2474.139</c:v>
                </c:pt>
                <c:pt idx="171">
                  <c:v>2522.309</c:v>
                </c:pt>
                <c:pt idx="172">
                  <c:v>2486.819</c:v>
                </c:pt>
                <c:pt idx="173">
                  <c:v>2476.045</c:v>
                </c:pt>
                <c:pt idx="174">
                  <c:v>2510.87</c:v>
                </c:pt>
                <c:pt idx="175">
                  <c:v>2491.643</c:v>
                </c:pt>
                <c:pt idx="176">
                  <c:v>2517.103</c:v>
                </c:pt>
                <c:pt idx="177">
                  <c:v>2498.873</c:v>
                </c:pt>
                <c:pt idx="178">
                  <c:v>2516.902</c:v>
                </c:pt>
                <c:pt idx="179">
                  <c:v>2498.76</c:v>
                </c:pt>
                <c:pt idx="180">
                  <c:v>2551.343</c:v>
                </c:pt>
                <c:pt idx="181">
                  <c:v>2533.789</c:v>
                </c:pt>
                <c:pt idx="182">
                  <c:v>2548.757</c:v>
                </c:pt>
                <c:pt idx="183">
                  <c:v>2565.333</c:v>
                </c:pt>
                <c:pt idx="184">
                  <c:v>2557.084</c:v>
                </c:pt>
                <c:pt idx="185">
                  <c:v>2532.336</c:v>
                </c:pt>
                <c:pt idx="186">
                  <c:v>2558.925</c:v>
                </c:pt>
                <c:pt idx="187">
                  <c:v>2533.097</c:v>
                </c:pt>
                <c:pt idx="188">
                  <c:v>2569.408</c:v>
                </c:pt>
                <c:pt idx="189">
                  <c:v>2566.153</c:v>
                </c:pt>
                <c:pt idx="190">
                  <c:v>2554.367</c:v>
                </c:pt>
                <c:pt idx="191">
                  <c:v>2576.083</c:v>
                </c:pt>
                <c:pt idx="192">
                  <c:v>2612.819</c:v>
                </c:pt>
                <c:pt idx="193">
                  <c:v>2616.67</c:v>
                </c:pt>
                <c:pt idx="194">
                  <c:v>2601.678</c:v>
                </c:pt>
                <c:pt idx="195">
                  <c:v>2574.945</c:v>
                </c:pt>
                <c:pt idx="196">
                  <c:v>2627.66</c:v>
                </c:pt>
                <c:pt idx="197">
                  <c:v>2612.579</c:v>
                </c:pt>
                <c:pt idx="198">
                  <c:v>2581.834</c:v>
                </c:pt>
                <c:pt idx="199">
                  <c:v>2611.236</c:v>
                </c:pt>
                <c:pt idx="200">
                  <c:v>2629.928</c:v>
                </c:pt>
                <c:pt idx="201">
                  <c:v>2607.176</c:v>
                </c:pt>
                <c:pt idx="202">
                  <c:v>2636.018</c:v>
                </c:pt>
                <c:pt idx="203">
                  <c:v>2628.277</c:v>
                </c:pt>
                <c:pt idx="204">
                  <c:v>2639.721</c:v>
                </c:pt>
                <c:pt idx="205">
                  <c:v>2650.251</c:v>
                </c:pt>
                <c:pt idx="206">
                  <c:v>2637.394</c:v>
                </c:pt>
                <c:pt idx="207">
                  <c:v>2676.502</c:v>
                </c:pt>
                <c:pt idx="208">
                  <c:v>2684.748</c:v>
                </c:pt>
                <c:pt idx="209">
                  <c:v>2683.175</c:v>
                </c:pt>
                <c:pt idx="210">
                  <c:v>2660.041</c:v>
                </c:pt>
                <c:pt idx="211">
                  <c:v>2673.015</c:v>
                </c:pt>
                <c:pt idx="212">
                  <c:v>2682.52</c:v>
                </c:pt>
                <c:pt idx="213">
                  <c:v>2673.956</c:v>
                </c:pt>
                <c:pt idx="214">
                  <c:v>2690.944</c:v>
                </c:pt>
                <c:pt idx="215">
                  <c:v>2650.153</c:v>
                </c:pt>
                <c:pt idx="216">
                  <c:v>2690.346</c:v>
                </c:pt>
                <c:pt idx="217">
                  <c:v>2680.95</c:v>
                </c:pt>
                <c:pt idx="218">
                  <c:v>2714.242</c:v>
                </c:pt>
                <c:pt idx="219">
                  <c:v>2694.577</c:v>
                </c:pt>
                <c:pt idx="220">
                  <c:v>2696.261</c:v>
                </c:pt>
                <c:pt idx="221">
                  <c:v>2724.837</c:v>
                </c:pt>
                <c:pt idx="222">
                  <c:v>2729.435</c:v>
                </c:pt>
                <c:pt idx="223">
                  <c:v>2726.675</c:v>
                </c:pt>
                <c:pt idx="224">
                  <c:v>2709.366</c:v>
                </c:pt>
                <c:pt idx="225">
                  <c:v>2732.375</c:v>
                </c:pt>
                <c:pt idx="226">
                  <c:v>2751.791</c:v>
                </c:pt>
                <c:pt idx="227">
                  <c:v>2744.482</c:v>
                </c:pt>
                <c:pt idx="228">
                  <c:v>2766.202</c:v>
                </c:pt>
                <c:pt idx="229">
                  <c:v>2739.964</c:v>
                </c:pt>
                <c:pt idx="230">
                  <c:v>2770.155</c:v>
                </c:pt>
                <c:pt idx="231">
                  <c:v>2761.026</c:v>
                </c:pt>
                <c:pt idx="232">
                  <c:v>2739.196</c:v>
                </c:pt>
                <c:pt idx="233">
                  <c:v>2710.284</c:v>
                </c:pt>
                <c:pt idx="234">
                  <c:v>2807.529</c:v>
                </c:pt>
                <c:pt idx="235">
                  <c:v>2776.699</c:v>
                </c:pt>
                <c:pt idx="236">
                  <c:v>2788.378</c:v>
                </c:pt>
                <c:pt idx="237">
                  <c:v>2790.319</c:v>
                </c:pt>
                <c:pt idx="238">
                  <c:v>2774.45</c:v>
                </c:pt>
                <c:pt idx="239">
                  <c:v>2799.806</c:v>
                </c:pt>
                <c:pt idx="240">
                  <c:v>2821.711</c:v>
                </c:pt>
                <c:pt idx="241">
                  <c:v>2811.223</c:v>
                </c:pt>
                <c:pt idx="242">
                  <c:v>2810.141</c:v>
                </c:pt>
                <c:pt idx="243">
                  <c:v>2817.538</c:v>
                </c:pt>
                <c:pt idx="244">
                  <c:v>2817.4</c:v>
                </c:pt>
                <c:pt idx="245">
                  <c:v>2787.937</c:v>
                </c:pt>
                <c:pt idx="246">
                  <c:v>2839.203</c:v>
                </c:pt>
                <c:pt idx="247">
                  <c:v>2825.307</c:v>
                </c:pt>
                <c:pt idx="248">
                  <c:v>2809.517</c:v>
                </c:pt>
                <c:pt idx="249">
                  <c:v>2835.96</c:v>
                </c:pt>
                <c:pt idx="250">
                  <c:v>2787.177</c:v>
                </c:pt>
                <c:pt idx="251">
                  <c:v>2832.262</c:v>
                </c:pt>
                <c:pt idx="252">
                  <c:v>2858.746</c:v>
                </c:pt>
                <c:pt idx="253">
                  <c:v>2851.456</c:v>
                </c:pt>
                <c:pt idx="254">
                  <c:v>2835.512</c:v>
                </c:pt>
                <c:pt idx="255">
                  <c:v>2858.353</c:v>
                </c:pt>
                <c:pt idx="256">
                  <c:v>2887.409</c:v>
                </c:pt>
                <c:pt idx="257">
                  <c:v>2864.466</c:v>
                </c:pt>
                <c:pt idx="258">
                  <c:v>2876.914</c:v>
                </c:pt>
                <c:pt idx="259">
                  <c:v>2879.726</c:v>
                </c:pt>
                <c:pt idx="260">
                  <c:v>2889.488</c:v>
                </c:pt>
                <c:pt idx="261">
                  <c:v>2887.876</c:v>
                </c:pt>
                <c:pt idx="262">
                  <c:v>2896.939</c:v>
                </c:pt>
                <c:pt idx="263">
                  <c:v>2887.574</c:v>
                </c:pt>
                <c:pt idx="264">
                  <c:v>2895.007</c:v>
                </c:pt>
                <c:pt idx="265">
                  <c:v>2947.999</c:v>
                </c:pt>
                <c:pt idx="266">
                  <c:v>2910.43</c:v>
                </c:pt>
                <c:pt idx="267">
                  <c:v>2894.253</c:v>
                </c:pt>
                <c:pt idx="268">
                  <c:v>2936.29</c:v>
                </c:pt>
                <c:pt idx="269">
                  <c:v>2918.191</c:v>
                </c:pt>
                <c:pt idx="270">
                  <c:v>2952.827</c:v>
                </c:pt>
                <c:pt idx="271">
                  <c:v>2930.066</c:v>
                </c:pt>
                <c:pt idx="272">
                  <c:v>2933.933</c:v>
                </c:pt>
                <c:pt idx="273">
                  <c:v>2936.433</c:v>
                </c:pt>
                <c:pt idx="274">
                  <c:v>2964.476</c:v>
                </c:pt>
                <c:pt idx="275">
                  <c:v>2936.632</c:v>
                </c:pt>
                <c:pt idx="276">
                  <c:v>2968.486</c:v>
                </c:pt>
                <c:pt idx="277">
                  <c:v>2950.989</c:v>
                </c:pt>
                <c:pt idx="278">
                  <c:v>2983.521</c:v>
                </c:pt>
                <c:pt idx="279">
                  <c:v>2958.191</c:v>
                </c:pt>
                <c:pt idx="280">
                  <c:v>2972.54</c:v>
                </c:pt>
              </c:numCache>
            </c:numRef>
          </c:yVal>
        </c:ser>
        <c:ser>
          <c:idx val="1"/>
          <c:order val="1"/>
          <c:tx>
            <c:strRef>
              <c:f>'Data 01-23-14-162149.txt'!$D$1</c:f>
              <c:strCache>
                <c:ptCount val="1"/>
                <c:pt idx="0">
                  <c:v>DS6</c:v>
                </c:pt>
              </c:strCache>
            </c:strRef>
          </c:tx>
          <c:spPr>
            <a:ln>
              <a:solidFill>
                <a:srgbClr val="B30838"/>
              </a:solidFill>
            </a:ln>
          </c:spPr>
          <c:marker>
            <c:symbol val="none"/>
          </c:marker>
          <c:xVal>
            <c:numRef>
              <c:f>'Data 01-23-14-162149.txt'!$B$2:$B$282</c:f>
              <c:numCache>
                <c:formatCode>General</c:formatCode>
                <c:ptCount val="281"/>
                <c:pt idx="0">
                  <c:v>0.0</c:v>
                </c:pt>
                <c:pt idx="1">
                  <c:v>0.166666666666667</c:v>
                </c:pt>
                <c:pt idx="2">
                  <c:v>0.333333333333333</c:v>
                </c:pt>
                <c:pt idx="3">
                  <c:v>0.5</c:v>
                </c:pt>
                <c:pt idx="4">
                  <c:v>0.666666666666667</c:v>
                </c:pt>
                <c:pt idx="5">
                  <c:v>0.833333333333333</c:v>
                </c:pt>
                <c:pt idx="6">
                  <c:v>1.0</c:v>
                </c:pt>
                <c:pt idx="7">
                  <c:v>1.166666666666667</c:v>
                </c:pt>
                <c:pt idx="8">
                  <c:v>1.333333333333333</c:v>
                </c:pt>
                <c:pt idx="9">
                  <c:v>1.5</c:v>
                </c:pt>
                <c:pt idx="10">
                  <c:v>1.666666666666666</c:v>
                </c:pt>
                <c:pt idx="11">
                  <c:v>1.833333333333333</c:v>
                </c:pt>
                <c:pt idx="12">
                  <c:v>2.0</c:v>
                </c:pt>
                <c:pt idx="13">
                  <c:v>2.166666666666666</c:v>
                </c:pt>
                <c:pt idx="14">
                  <c:v>2.333333333333333</c:v>
                </c:pt>
                <c:pt idx="15">
                  <c:v>2.5</c:v>
                </c:pt>
                <c:pt idx="16">
                  <c:v>2.666666666666666</c:v>
                </c:pt>
                <c:pt idx="17">
                  <c:v>2.833333333333333</c:v>
                </c:pt>
                <c:pt idx="18">
                  <c:v>3.0</c:v>
                </c:pt>
                <c:pt idx="19">
                  <c:v>3.166666666666667</c:v>
                </c:pt>
                <c:pt idx="20">
                  <c:v>3.333333333333333</c:v>
                </c:pt>
                <c:pt idx="21">
                  <c:v>3.5</c:v>
                </c:pt>
                <c:pt idx="22">
                  <c:v>3.666666666666666</c:v>
                </c:pt>
                <c:pt idx="23">
                  <c:v>3.833333333333334</c:v>
                </c:pt>
                <c:pt idx="24">
                  <c:v>4.0</c:v>
                </c:pt>
                <c:pt idx="25">
                  <c:v>4.166666666666667</c:v>
                </c:pt>
                <c:pt idx="26">
                  <c:v>4.333333333333332</c:v>
                </c:pt>
                <c:pt idx="27">
                  <c:v>4.5</c:v>
                </c:pt>
                <c:pt idx="28">
                  <c:v>4.666666666666667</c:v>
                </c:pt>
                <c:pt idx="29">
                  <c:v>4.833333333333332</c:v>
                </c:pt>
                <c:pt idx="30">
                  <c:v>5.0</c:v>
                </c:pt>
                <c:pt idx="31">
                  <c:v>5.166666666666667</c:v>
                </c:pt>
                <c:pt idx="32">
                  <c:v>5.333333333333332</c:v>
                </c:pt>
                <c:pt idx="33">
                  <c:v>5.5</c:v>
                </c:pt>
                <c:pt idx="34">
                  <c:v>5.666666666666667</c:v>
                </c:pt>
                <c:pt idx="35">
                  <c:v>5.833333333333332</c:v>
                </c:pt>
                <c:pt idx="36">
                  <c:v>6.0</c:v>
                </c:pt>
                <c:pt idx="37">
                  <c:v>6.166666666666668</c:v>
                </c:pt>
                <c:pt idx="38">
                  <c:v>6.333333333333333</c:v>
                </c:pt>
                <c:pt idx="39">
                  <c:v>6.5</c:v>
                </c:pt>
                <c:pt idx="40">
                  <c:v>6.666666666666667</c:v>
                </c:pt>
                <c:pt idx="41">
                  <c:v>6.833333333333332</c:v>
                </c:pt>
                <c:pt idx="42">
                  <c:v>7.0</c:v>
                </c:pt>
                <c:pt idx="43">
                  <c:v>7.166666666666666</c:v>
                </c:pt>
                <c:pt idx="44">
                  <c:v>7.333333333333332</c:v>
                </c:pt>
                <c:pt idx="45">
                  <c:v>7.5</c:v>
                </c:pt>
                <c:pt idx="46">
                  <c:v>7.666666666666668</c:v>
                </c:pt>
                <c:pt idx="47">
                  <c:v>7.833333333333333</c:v>
                </c:pt>
                <c:pt idx="48">
                  <c:v>8.0</c:v>
                </c:pt>
                <c:pt idx="49">
                  <c:v>8.16666666666667</c:v>
                </c:pt>
                <c:pt idx="50">
                  <c:v>8.333333333333333</c:v>
                </c:pt>
                <c:pt idx="51">
                  <c:v>8.5</c:v>
                </c:pt>
                <c:pt idx="52">
                  <c:v>8.66666666666667</c:v>
                </c:pt>
                <c:pt idx="53">
                  <c:v>8.833333333333333</c:v>
                </c:pt>
                <c:pt idx="54">
                  <c:v>9.0</c:v>
                </c:pt>
                <c:pt idx="55">
                  <c:v>9.16666666666667</c:v>
                </c:pt>
                <c:pt idx="56">
                  <c:v>9.333333333333333</c:v>
                </c:pt>
                <c:pt idx="57">
                  <c:v>9.5</c:v>
                </c:pt>
                <c:pt idx="58">
                  <c:v>9.66666666666667</c:v>
                </c:pt>
                <c:pt idx="59">
                  <c:v>9.833333333333333</c:v>
                </c:pt>
                <c:pt idx="60">
                  <c:v>10.0</c:v>
                </c:pt>
                <c:pt idx="61">
                  <c:v>10.16666666666667</c:v>
                </c:pt>
                <c:pt idx="62">
                  <c:v>10.33333333333333</c:v>
                </c:pt>
                <c:pt idx="63">
                  <c:v>10.5</c:v>
                </c:pt>
                <c:pt idx="64">
                  <c:v>10.66666666666667</c:v>
                </c:pt>
                <c:pt idx="65">
                  <c:v>10.83333333333333</c:v>
                </c:pt>
                <c:pt idx="66">
                  <c:v>11.0</c:v>
                </c:pt>
                <c:pt idx="67">
                  <c:v>11.16666666666667</c:v>
                </c:pt>
                <c:pt idx="68">
                  <c:v>11.33333333333333</c:v>
                </c:pt>
                <c:pt idx="69">
                  <c:v>11.5</c:v>
                </c:pt>
                <c:pt idx="70">
                  <c:v>11.66666666666667</c:v>
                </c:pt>
                <c:pt idx="71">
                  <c:v>11.83333333333333</c:v>
                </c:pt>
                <c:pt idx="72">
                  <c:v>12.0</c:v>
                </c:pt>
                <c:pt idx="73">
                  <c:v>12.16666666666667</c:v>
                </c:pt>
                <c:pt idx="74">
                  <c:v>12.33333333333334</c:v>
                </c:pt>
                <c:pt idx="75">
                  <c:v>12.5</c:v>
                </c:pt>
                <c:pt idx="76">
                  <c:v>12.66666666666667</c:v>
                </c:pt>
                <c:pt idx="77">
                  <c:v>12.83333333333333</c:v>
                </c:pt>
                <c:pt idx="78">
                  <c:v>13.0</c:v>
                </c:pt>
                <c:pt idx="79">
                  <c:v>13.16666666666666</c:v>
                </c:pt>
                <c:pt idx="80">
                  <c:v>13.33333333333333</c:v>
                </c:pt>
                <c:pt idx="81">
                  <c:v>13.5</c:v>
                </c:pt>
                <c:pt idx="82">
                  <c:v>13.66666666666667</c:v>
                </c:pt>
                <c:pt idx="83">
                  <c:v>13.83333333333334</c:v>
                </c:pt>
                <c:pt idx="84">
                  <c:v>14.0</c:v>
                </c:pt>
                <c:pt idx="85">
                  <c:v>14.16666666666667</c:v>
                </c:pt>
                <c:pt idx="86">
                  <c:v>14.33333333333333</c:v>
                </c:pt>
                <c:pt idx="87">
                  <c:v>14.5</c:v>
                </c:pt>
                <c:pt idx="88">
                  <c:v>14.66666666666666</c:v>
                </c:pt>
                <c:pt idx="89">
                  <c:v>14.83333333333333</c:v>
                </c:pt>
                <c:pt idx="90">
                  <c:v>15.0</c:v>
                </c:pt>
                <c:pt idx="91">
                  <c:v>15.16666666666667</c:v>
                </c:pt>
                <c:pt idx="92">
                  <c:v>15.33333333333334</c:v>
                </c:pt>
                <c:pt idx="93">
                  <c:v>15.5</c:v>
                </c:pt>
                <c:pt idx="94">
                  <c:v>15.66666666666667</c:v>
                </c:pt>
                <c:pt idx="95">
                  <c:v>15.83333333333333</c:v>
                </c:pt>
                <c:pt idx="96">
                  <c:v>16.0</c:v>
                </c:pt>
                <c:pt idx="97">
                  <c:v>16.16666666666667</c:v>
                </c:pt>
                <c:pt idx="98">
                  <c:v>16.33333333333328</c:v>
                </c:pt>
                <c:pt idx="99">
                  <c:v>16.5</c:v>
                </c:pt>
                <c:pt idx="100">
                  <c:v>16.66666666666667</c:v>
                </c:pt>
                <c:pt idx="101">
                  <c:v>16.83333333333328</c:v>
                </c:pt>
                <c:pt idx="102">
                  <c:v>17.0</c:v>
                </c:pt>
                <c:pt idx="103">
                  <c:v>17.16666666666667</c:v>
                </c:pt>
                <c:pt idx="104">
                  <c:v>17.33333333333328</c:v>
                </c:pt>
                <c:pt idx="105">
                  <c:v>17.5</c:v>
                </c:pt>
                <c:pt idx="106">
                  <c:v>17.66666666666667</c:v>
                </c:pt>
                <c:pt idx="107">
                  <c:v>17.83333333333328</c:v>
                </c:pt>
                <c:pt idx="108">
                  <c:v>18.0</c:v>
                </c:pt>
                <c:pt idx="109">
                  <c:v>18.16666666666667</c:v>
                </c:pt>
                <c:pt idx="110">
                  <c:v>18.33333333333328</c:v>
                </c:pt>
                <c:pt idx="111">
                  <c:v>18.5</c:v>
                </c:pt>
                <c:pt idx="112">
                  <c:v>18.66666666666667</c:v>
                </c:pt>
                <c:pt idx="113">
                  <c:v>18.83333333333328</c:v>
                </c:pt>
                <c:pt idx="114">
                  <c:v>19.0</c:v>
                </c:pt>
                <c:pt idx="115">
                  <c:v>19.16666666666667</c:v>
                </c:pt>
                <c:pt idx="116">
                  <c:v>19.33333333333328</c:v>
                </c:pt>
                <c:pt idx="117">
                  <c:v>19.5</c:v>
                </c:pt>
                <c:pt idx="118">
                  <c:v>19.66666666666667</c:v>
                </c:pt>
                <c:pt idx="119">
                  <c:v>19.83333333333328</c:v>
                </c:pt>
                <c:pt idx="120">
                  <c:v>20.0</c:v>
                </c:pt>
                <c:pt idx="121">
                  <c:v>20.16666666666667</c:v>
                </c:pt>
                <c:pt idx="122">
                  <c:v>20.33333333333328</c:v>
                </c:pt>
                <c:pt idx="123">
                  <c:v>20.5</c:v>
                </c:pt>
                <c:pt idx="124">
                  <c:v>20.66666666666667</c:v>
                </c:pt>
                <c:pt idx="125">
                  <c:v>20.83333333333328</c:v>
                </c:pt>
                <c:pt idx="126">
                  <c:v>21.0</c:v>
                </c:pt>
                <c:pt idx="127">
                  <c:v>21.16666666666667</c:v>
                </c:pt>
                <c:pt idx="128">
                  <c:v>21.33333333333328</c:v>
                </c:pt>
                <c:pt idx="129">
                  <c:v>21.5</c:v>
                </c:pt>
                <c:pt idx="130">
                  <c:v>21.66666666666667</c:v>
                </c:pt>
                <c:pt idx="131">
                  <c:v>21.83333333333328</c:v>
                </c:pt>
                <c:pt idx="132">
                  <c:v>22.0</c:v>
                </c:pt>
                <c:pt idx="133">
                  <c:v>22.16666666666667</c:v>
                </c:pt>
                <c:pt idx="134">
                  <c:v>22.33333333333328</c:v>
                </c:pt>
                <c:pt idx="135">
                  <c:v>22.5</c:v>
                </c:pt>
                <c:pt idx="136">
                  <c:v>22.66666666666667</c:v>
                </c:pt>
                <c:pt idx="137">
                  <c:v>22.83333333333328</c:v>
                </c:pt>
                <c:pt idx="138">
                  <c:v>23.0</c:v>
                </c:pt>
                <c:pt idx="139">
                  <c:v>23.16666666666667</c:v>
                </c:pt>
                <c:pt idx="140">
                  <c:v>23.33333333333328</c:v>
                </c:pt>
                <c:pt idx="141">
                  <c:v>23.5</c:v>
                </c:pt>
                <c:pt idx="142">
                  <c:v>23.66666666666667</c:v>
                </c:pt>
                <c:pt idx="143">
                  <c:v>23.83333333333328</c:v>
                </c:pt>
                <c:pt idx="144">
                  <c:v>24.0</c:v>
                </c:pt>
                <c:pt idx="145">
                  <c:v>24.16666666666666</c:v>
                </c:pt>
                <c:pt idx="146">
                  <c:v>24.33333333333328</c:v>
                </c:pt>
                <c:pt idx="147">
                  <c:v>24.5</c:v>
                </c:pt>
                <c:pt idx="148">
                  <c:v>24.66666666666667</c:v>
                </c:pt>
                <c:pt idx="149">
                  <c:v>24.83333333333328</c:v>
                </c:pt>
                <c:pt idx="150">
                  <c:v>25.0</c:v>
                </c:pt>
                <c:pt idx="151">
                  <c:v>25.16666666666667</c:v>
                </c:pt>
                <c:pt idx="152">
                  <c:v>25.33333333333328</c:v>
                </c:pt>
                <c:pt idx="153">
                  <c:v>25.5</c:v>
                </c:pt>
                <c:pt idx="154">
                  <c:v>25.66666666666666</c:v>
                </c:pt>
                <c:pt idx="155">
                  <c:v>25.83333333333328</c:v>
                </c:pt>
                <c:pt idx="156">
                  <c:v>26.0</c:v>
                </c:pt>
                <c:pt idx="157">
                  <c:v>26.16666666666667</c:v>
                </c:pt>
                <c:pt idx="158">
                  <c:v>26.33333333333328</c:v>
                </c:pt>
                <c:pt idx="159">
                  <c:v>26.5</c:v>
                </c:pt>
                <c:pt idx="160">
                  <c:v>26.66666666666667</c:v>
                </c:pt>
                <c:pt idx="161">
                  <c:v>26.83333333333328</c:v>
                </c:pt>
                <c:pt idx="162">
                  <c:v>27.0</c:v>
                </c:pt>
                <c:pt idx="163">
                  <c:v>27.16666666666666</c:v>
                </c:pt>
                <c:pt idx="164">
                  <c:v>27.33333333333328</c:v>
                </c:pt>
                <c:pt idx="165">
                  <c:v>27.5</c:v>
                </c:pt>
                <c:pt idx="166">
                  <c:v>27.66666666666667</c:v>
                </c:pt>
                <c:pt idx="167">
                  <c:v>27.83333333333328</c:v>
                </c:pt>
                <c:pt idx="168">
                  <c:v>28.0</c:v>
                </c:pt>
                <c:pt idx="169">
                  <c:v>28.16666666666667</c:v>
                </c:pt>
                <c:pt idx="170">
                  <c:v>28.33333333333328</c:v>
                </c:pt>
                <c:pt idx="171">
                  <c:v>28.5</c:v>
                </c:pt>
                <c:pt idx="172">
                  <c:v>28.66666666666666</c:v>
                </c:pt>
                <c:pt idx="173">
                  <c:v>28.83333333333328</c:v>
                </c:pt>
                <c:pt idx="174">
                  <c:v>29.0</c:v>
                </c:pt>
                <c:pt idx="175">
                  <c:v>29.16666666666667</c:v>
                </c:pt>
                <c:pt idx="176">
                  <c:v>29.33333333333328</c:v>
                </c:pt>
                <c:pt idx="177">
                  <c:v>29.5</c:v>
                </c:pt>
                <c:pt idx="178">
                  <c:v>29.66666666666667</c:v>
                </c:pt>
                <c:pt idx="179">
                  <c:v>29.83333333333328</c:v>
                </c:pt>
                <c:pt idx="180">
                  <c:v>30.0</c:v>
                </c:pt>
                <c:pt idx="181">
                  <c:v>30.16666666666666</c:v>
                </c:pt>
                <c:pt idx="182">
                  <c:v>30.33333333333328</c:v>
                </c:pt>
                <c:pt idx="183">
                  <c:v>30.5</c:v>
                </c:pt>
                <c:pt idx="184">
                  <c:v>30.66666666666667</c:v>
                </c:pt>
                <c:pt idx="185">
                  <c:v>30.83333333333328</c:v>
                </c:pt>
                <c:pt idx="186">
                  <c:v>31.0</c:v>
                </c:pt>
                <c:pt idx="187">
                  <c:v>31.16666666666667</c:v>
                </c:pt>
                <c:pt idx="188">
                  <c:v>31.33333333333328</c:v>
                </c:pt>
                <c:pt idx="189">
                  <c:v>31.5</c:v>
                </c:pt>
                <c:pt idx="190">
                  <c:v>31.66666666666666</c:v>
                </c:pt>
                <c:pt idx="191">
                  <c:v>31.83333333333328</c:v>
                </c:pt>
                <c:pt idx="192">
                  <c:v>32.0</c:v>
                </c:pt>
                <c:pt idx="193">
                  <c:v>32.16666666666623</c:v>
                </c:pt>
                <c:pt idx="194">
                  <c:v>32.33333333333334</c:v>
                </c:pt>
                <c:pt idx="195">
                  <c:v>32.5</c:v>
                </c:pt>
                <c:pt idx="196">
                  <c:v>32.66666666666621</c:v>
                </c:pt>
                <c:pt idx="197">
                  <c:v>32.83333333333334</c:v>
                </c:pt>
                <c:pt idx="198">
                  <c:v>33.0</c:v>
                </c:pt>
                <c:pt idx="199">
                  <c:v>33.16666666666623</c:v>
                </c:pt>
                <c:pt idx="200">
                  <c:v>33.33333333333334</c:v>
                </c:pt>
                <c:pt idx="201">
                  <c:v>33.5</c:v>
                </c:pt>
                <c:pt idx="202">
                  <c:v>33.66666666666621</c:v>
                </c:pt>
                <c:pt idx="203">
                  <c:v>33.83333333333334</c:v>
                </c:pt>
                <c:pt idx="204">
                  <c:v>34.0</c:v>
                </c:pt>
                <c:pt idx="205">
                  <c:v>34.16666666666623</c:v>
                </c:pt>
                <c:pt idx="206">
                  <c:v>34.33333333333334</c:v>
                </c:pt>
                <c:pt idx="207">
                  <c:v>34.5</c:v>
                </c:pt>
                <c:pt idx="208">
                  <c:v>34.66666666666621</c:v>
                </c:pt>
                <c:pt idx="209">
                  <c:v>34.83333333333334</c:v>
                </c:pt>
                <c:pt idx="210">
                  <c:v>35.0</c:v>
                </c:pt>
                <c:pt idx="211">
                  <c:v>35.16666666666623</c:v>
                </c:pt>
                <c:pt idx="212">
                  <c:v>35.33333333333334</c:v>
                </c:pt>
                <c:pt idx="213">
                  <c:v>35.5</c:v>
                </c:pt>
                <c:pt idx="214">
                  <c:v>35.66666666666621</c:v>
                </c:pt>
                <c:pt idx="215">
                  <c:v>35.83333333333334</c:v>
                </c:pt>
                <c:pt idx="216">
                  <c:v>36.0</c:v>
                </c:pt>
                <c:pt idx="217">
                  <c:v>36.16666666666623</c:v>
                </c:pt>
                <c:pt idx="218">
                  <c:v>36.33333333333334</c:v>
                </c:pt>
                <c:pt idx="219">
                  <c:v>36.5</c:v>
                </c:pt>
                <c:pt idx="220">
                  <c:v>36.66666666666621</c:v>
                </c:pt>
                <c:pt idx="221">
                  <c:v>36.83333333333334</c:v>
                </c:pt>
                <c:pt idx="222">
                  <c:v>37.0</c:v>
                </c:pt>
                <c:pt idx="223">
                  <c:v>37.16666666666623</c:v>
                </c:pt>
                <c:pt idx="224">
                  <c:v>37.33333333333334</c:v>
                </c:pt>
                <c:pt idx="225">
                  <c:v>37.5</c:v>
                </c:pt>
                <c:pt idx="226">
                  <c:v>37.66666666666621</c:v>
                </c:pt>
                <c:pt idx="227">
                  <c:v>37.83333333333334</c:v>
                </c:pt>
                <c:pt idx="228">
                  <c:v>38.0</c:v>
                </c:pt>
                <c:pt idx="229">
                  <c:v>38.16666666666623</c:v>
                </c:pt>
                <c:pt idx="230">
                  <c:v>38.33333333333334</c:v>
                </c:pt>
                <c:pt idx="231">
                  <c:v>38.5</c:v>
                </c:pt>
                <c:pt idx="232">
                  <c:v>38.66666666666621</c:v>
                </c:pt>
                <c:pt idx="233">
                  <c:v>38.83333333333334</c:v>
                </c:pt>
                <c:pt idx="234">
                  <c:v>39.0</c:v>
                </c:pt>
                <c:pt idx="235">
                  <c:v>39.16666666666623</c:v>
                </c:pt>
                <c:pt idx="236">
                  <c:v>39.33333333333334</c:v>
                </c:pt>
                <c:pt idx="237">
                  <c:v>39.5</c:v>
                </c:pt>
                <c:pt idx="238">
                  <c:v>39.66666666666621</c:v>
                </c:pt>
                <c:pt idx="239">
                  <c:v>39.83333333333334</c:v>
                </c:pt>
                <c:pt idx="240">
                  <c:v>40.0</c:v>
                </c:pt>
                <c:pt idx="241">
                  <c:v>40.16666666666623</c:v>
                </c:pt>
                <c:pt idx="242">
                  <c:v>40.33333333333334</c:v>
                </c:pt>
                <c:pt idx="243">
                  <c:v>40.5</c:v>
                </c:pt>
                <c:pt idx="244">
                  <c:v>40.66666666666621</c:v>
                </c:pt>
                <c:pt idx="245">
                  <c:v>40.83333333333334</c:v>
                </c:pt>
                <c:pt idx="246">
                  <c:v>41.0</c:v>
                </c:pt>
                <c:pt idx="247">
                  <c:v>41.16666666666623</c:v>
                </c:pt>
                <c:pt idx="248">
                  <c:v>41.33333333333334</c:v>
                </c:pt>
                <c:pt idx="249">
                  <c:v>41.5</c:v>
                </c:pt>
                <c:pt idx="250">
                  <c:v>41.66666666666621</c:v>
                </c:pt>
                <c:pt idx="251">
                  <c:v>41.83333333333334</c:v>
                </c:pt>
                <c:pt idx="252">
                  <c:v>42.0</c:v>
                </c:pt>
                <c:pt idx="253">
                  <c:v>42.16666666666623</c:v>
                </c:pt>
                <c:pt idx="254">
                  <c:v>42.33333333333334</c:v>
                </c:pt>
                <c:pt idx="255">
                  <c:v>42.5</c:v>
                </c:pt>
                <c:pt idx="256">
                  <c:v>42.66666666666621</c:v>
                </c:pt>
                <c:pt idx="257">
                  <c:v>42.83333333333334</c:v>
                </c:pt>
                <c:pt idx="258">
                  <c:v>43.0</c:v>
                </c:pt>
                <c:pt idx="259">
                  <c:v>43.16666666666623</c:v>
                </c:pt>
                <c:pt idx="260">
                  <c:v>43.33333333333334</c:v>
                </c:pt>
                <c:pt idx="261">
                  <c:v>43.5</c:v>
                </c:pt>
                <c:pt idx="262">
                  <c:v>43.66666666666621</c:v>
                </c:pt>
                <c:pt idx="263">
                  <c:v>43.83333333333334</c:v>
                </c:pt>
                <c:pt idx="264">
                  <c:v>44.0</c:v>
                </c:pt>
                <c:pt idx="265">
                  <c:v>44.16666666666623</c:v>
                </c:pt>
                <c:pt idx="266">
                  <c:v>44.33333333333334</c:v>
                </c:pt>
                <c:pt idx="267">
                  <c:v>44.5</c:v>
                </c:pt>
                <c:pt idx="268">
                  <c:v>44.66666666666621</c:v>
                </c:pt>
                <c:pt idx="269">
                  <c:v>44.83333333333334</c:v>
                </c:pt>
                <c:pt idx="270">
                  <c:v>45.0</c:v>
                </c:pt>
                <c:pt idx="271">
                  <c:v>45.16666666666623</c:v>
                </c:pt>
                <c:pt idx="272">
                  <c:v>45.33333333333334</c:v>
                </c:pt>
                <c:pt idx="273">
                  <c:v>45.5</c:v>
                </c:pt>
                <c:pt idx="274">
                  <c:v>45.66666666666621</c:v>
                </c:pt>
                <c:pt idx="275">
                  <c:v>45.83333333333334</c:v>
                </c:pt>
                <c:pt idx="276">
                  <c:v>46.0</c:v>
                </c:pt>
                <c:pt idx="277">
                  <c:v>46.16666666666623</c:v>
                </c:pt>
                <c:pt idx="278">
                  <c:v>46.33333333333334</c:v>
                </c:pt>
                <c:pt idx="279">
                  <c:v>46.5</c:v>
                </c:pt>
                <c:pt idx="280">
                  <c:v>46.66666666666621</c:v>
                </c:pt>
              </c:numCache>
            </c:numRef>
          </c:xVal>
          <c:yVal>
            <c:numRef>
              <c:f>'Data 01-23-14-162149.txt'!$D$2:$D$282</c:f>
              <c:numCache>
                <c:formatCode>General</c:formatCode>
                <c:ptCount val="281"/>
                <c:pt idx="0">
                  <c:v>1038.999</c:v>
                </c:pt>
                <c:pt idx="1">
                  <c:v>975.675</c:v>
                </c:pt>
                <c:pt idx="2">
                  <c:v>983.053</c:v>
                </c:pt>
                <c:pt idx="3">
                  <c:v>988.745</c:v>
                </c:pt>
                <c:pt idx="4">
                  <c:v>986.524</c:v>
                </c:pt>
                <c:pt idx="5">
                  <c:v>980.778</c:v>
                </c:pt>
                <c:pt idx="6">
                  <c:v>1000.568</c:v>
                </c:pt>
                <c:pt idx="7">
                  <c:v>952.8169999999974</c:v>
                </c:pt>
                <c:pt idx="8">
                  <c:v>979.096</c:v>
                </c:pt>
                <c:pt idx="9">
                  <c:v>980.529</c:v>
                </c:pt>
                <c:pt idx="10">
                  <c:v>1013.501</c:v>
                </c:pt>
                <c:pt idx="11">
                  <c:v>952.3419999999974</c:v>
                </c:pt>
                <c:pt idx="12">
                  <c:v>995.747</c:v>
                </c:pt>
                <c:pt idx="13">
                  <c:v>953.878</c:v>
                </c:pt>
                <c:pt idx="14">
                  <c:v>947.1369999999994</c:v>
                </c:pt>
                <c:pt idx="15">
                  <c:v>975.747</c:v>
                </c:pt>
                <c:pt idx="16">
                  <c:v>1003.065</c:v>
                </c:pt>
                <c:pt idx="17">
                  <c:v>970.266</c:v>
                </c:pt>
                <c:pt idx="18">
                  <c:v>1007.155</c:v>
                </c:pt>
                <c:pt idx="19">
                  <c:v>955.058</c:v>
                </c:pt>
                <c:pt idx="20">
                  <c:v>1009.135</c:v>
                </c:pt>
                <c:pt idx="21">
                  <c:v>985.313</c:v>
                </c:pt>
                <c:pt idx="22">
                  <c:v>987.038</c:v>
                </c:pt>
                <c:pt idx="23">
                  <c:v>961.8819999999994</c:v>
                </c:pt>
                <c:pt idx="24">
                  <c:v>1023.485</c:v>
                </c:pt>
                <c:pt idx="25">
                  <c:v>1013.024</c:v>
                </c:pt>
                <c:pt idx="26">
                  <c:v>978.986</c:v>
                </c:pt>
                <c:pt idx="27">
                  <c:v>984.198</c:v>
                </c:pt>
                <c:pt idx="28">
                  <c:v>1004.881</c:v>
                </c:pt>
                <c:pt idx="29">
                  <c:v>991.4349999999994</c:v>
                </c:pt>
                <c:pt idx="30">
                  <c:v>1001.765</c:v>
                </c:pt>
                <c:pt idx="31">
                  <c:v>999.5419999999979</c:v>
                </c:pt>
                <c:pt idx="32">
                  <c:v>980.9369999999979</c:v>
                </c:pt>
                <c:pt idx="33">
                  <c:v>1023.344</c:v>
                </c:pt>
                <c:pt idx="34">
                  <c:v>994.4690000000001</c:v>
                </c:pt>
                <c:pt idx="35">
                  <c:v>988.294</c:v>
                </c:pt>
                <c:pt idx="36">
                  <c:v>997.9369999999979</c:v>
                </c:pt>
                <c:pt idx="37">
                  <c:v>1022.112</c:v>
                </c:pt>
                <c:pt idx="38">
                  <c:v>1023.776</c:v>
                </c:pt>
                <c:pt idx="39">
                  <c:v>1015.448</c:v>
                </c:pt>
                <c:pt idx="40">
                  <c:v>1013.642</c:v>
                </c:pt>
                <c:pt idx="41">
                  <c:v>984.64</c:v>
                </c:pt>
                <c:pt idx="42">
                  <c:v>1024.878</c:v>
                </c:pt>
                <c:pt idx="43">
                  <c:v>1010.594</c:v>
                </c:pt>
                <c:pt idx="44">
                  <c:v>988.214</c:v>
                </c:pt>
                <c:pt idx="45">
                  <c:v>1011.762</c:v>
                </c:pt>
                <c:pt idx="46">
                  <c:v>1017.267</c:v>
                </c:pt>
                <c:pt idx="47">
                  <c:v>1014.484</c:v>
                </c:pt>
                <c:pt idx="48">
                  <c:v>1012.99</c:v>
                </c:pt>
                <c:pt idx="49">
                  <c:v>993.623</c:v>
                </c:pt>
                <c:pt idx="50">
                  <c:v>1000.86</c:v>
                </c:pt>
                <c:pt idx="51">
                  <c:v>1006.857</c:v>
                </c:pt>
                <c:pt idx="52">
                  <c:v>1018.22</c:v>
                </c:pt>
                <c:pt idx="53">
                  <c:v>1016.207</c:v>
                </c:pt>
                <c:pt idx="54">
                  <c:v>1030.524</c:v>
                </c:pt>
                <c:pt idx="55">
                  <c:v>999.8009999999994</c:v>
                </c:pt>
                <c:pt idx="56">
                  <c:v>1035.4</c:v>
                </c:pt>
                <c:pt idx="57">
                  <c:v>1000.805</c:v>
                </c:pt>
                <c:pt idx="58">
                  <c:v>1025.449</c:v>
                </c:pt>
                <c:pt idx="59">
                  <c:v>978.813</c:v>
                </c:pt>
                <c:pt idx="60">
                  <c:v>1076.514</c:v>
                </c:pt>
                <c:pt idx="61">
                  <c:v>1025.687</c:v>
                </c:pt>
                <c:pt idx="62">
                  <c:v>1032.894</c:v>
                </c:pt>
                <c:pt idx="63">
                  <c:v>964.213</c:v>
                </c:pt>
                <c:pt idx="64">
                  <c:v>1030.396</c:v>
                </c:pt>
                <c:pt idx="65">
                  <c:v>1094.538</c:v>
                </c:pt>
                <c:pt idx="66">
                  <c:v>1049.825</c:v>
                </c:pt>
                <c:pt idx="67">
                  <c:v>1064.988</c:v>
                </c:pt>
                <c:pt idx="68">
                  <c:v>1045.736</c:v>
                </c:pt>
                <c:pt idx="69">
                  <c:v>1041.842</c:v>
                </c:pt>
                <c:pt idx="70">
                  <c:v>1049.425</c:v>
                </c:pt>
                <c:pt idx="71">
                  <c:v>984.873</c:v>
                </c:pt>
                <c:pt idx="72">
                  <c:v>1081.816</c:v>
                </c:pt>
                <c:pt idx="73">
                  <c:v>1041.698</c:v>
                </c:pt>
                <c:pt idx="74">
                  <c:v>1073.145</c:v>
                </c:pt>
                <c:pt idx="75">
                  <c:v>1036.867</c:v>
                </c:pt>
                <c:pt idx="76">
                  <c:v>1018.072</c:v>
                </c:pt>
                <c:pt idx="77">
                  <c:v>1025.234</c:v>
                </c:pt>
                <c:pt idx="78">
                  <c:v>1050.479</c:v>
                </c:pt>
                <c:pt idx="79">
                  <c:v>1048.748</c:v>
                </c:pt>
                <c:pt idx="80">
                  <c:v>1071.106</c:v>
                </c:pt>
                <c:pt idx="81">
                  <c:v>1061.791</c:v>
                </c:pt>
                <c:pt idx="82">
                  <c:v>1058.047</c:v>
                </c:pt>
                <c:pt idx="83">
                  <c:v>1046.524</c:v>
                </c:pt>
                <c:pt idx="84">
                  <c:v>1050.305</c:v>
                </c:pt>
                <c:pt idx="85">
                  <c:v>1050.427</c:v>
                </c:pt>
                <c:pt idx="86">
                  <c:v>1041.052</c:v>
                </c:pt>
                <c:pt idx="87">
                  <c:v>1074.302</c:v>
                </c:pt>
                <c:pt idx="88">
                  <c:v>1042.883</c:v>
                </c:pt>
                <c:pt idx="89">
                  <c:v>1037.989</c:v>
                </c:pt>
                <c:pt idx="90">
                  <c:v>1061.05</c:v>
                </c:pt>
                <c:pt idx="91">
                  <c:v>1057.552</c:v>
                </c:pt>
                <c:pt idx="92">
                  <c:v>1049.796</c:v>
                </c:pt>
                <c:pt idx="93">
                  <c:v>1061.631</c:v>
                </c:pt>
                <c:pt idx="94">
                  <c:v>1054.034</c:v>
                </c:pt>
                <c:pt idx="95">
                  <c:v>1082.398</c:v>
                </c:pt>
                <c:pt idx="96">
                  <c:v>1092.755</c:v>
                </c:pt>
                <c:pt idx="97">
                  <c:v>1079.667</c:v>
                </c:pt>
                <c:pt idx="98">
                  <c:v>1050.049</c:v>
                </c:pt>
                <c:pt idx="99">
                  <c:v>1079.471</c:v>
                </c:pt>
                <c:pt idx="100">
                  <c:v>1097.196</c:v>
                </c:pt>
                <c:pt idx="101">
                  <c:v>1064.295</c:v>
                </c:pt>
                <c:pt idx="102">
                  <c:v>1040.178</c:v>
                </c:pt>
                <c:pt idx="103">
                  <c:v>1067.049</c:v>
                </c:pt>
                <c:pt idx="104">
                  <c:v>1118.606</c:v>
                </c:pt>
                <c:pt idx="105">
                  <c:v>1056.272</c:v>
                </c:pt>
                <c:pt idx="106">
                  <c:v>1175.448</c:v>
                </c:pt>
                <c:pt idx="107">
                  <c:v>1078.774</c:v>
                </c:pt>
                <c:pt idx="108">
                  <c:v>1059.193</c:v>
                </c:pt>
                <c:pt idx="109">
                  <c:v>1129.182</c:v>
                </c:pt>
                <c:pt idx="110">
                  <c:v>1077.111</c:v>
                </c:pt>
                <c:pt idx="111">
                  <c:v>1118.218</c:v>
                </c:pt>
                <c:pt idx="112">
                  <c:v>1124.492</c:v>
                </c:pt>
                <c:pt idx="113">
                  <c:v>1098.641</c:v>
                </c:pt>
                <c:pt idx="114">
                  <c:v>1087.45</c:v>
                </c:pt>
                <c:pt idx="115">
                  <c:v>1096.471</c:v>
                </c:pt>
                <c:pt idx="116">
                  <c:v>1108.21</c:v>
                </c:pt>
                <c:pt idx="117">
                  <c:v>1106.283</c:v>
                </c:pt>
                <c:pt idx="118">
                  <c:v>1103.629</c:v>
                </c:pt>
                <c:pt idx="119">
                  <c:v>1097.503</c:v>
                </c:pt>
                <c:pt idx="120">
                  <c:v>1117.609</c:v>
                </c:pt>
                <c:pt idx="121">
                  <c:v>1116.995</c:v>
                </c:pt>
                <c:pt idx="122">
                  <c:v>1093.752</c:v>
                </c:pt>
                <c:pt idx="123">
                  <c:v>1107.781</c:v>
                </c:pt>
                <c:pt idx="124">
                  <c:v>1115.268</c:v>
                </c:pt>
                <c:pt idx="125">
                  <c:v>1141.81</c:v>
                </c:pt>
                <c:pt idx="126">
                  <c:v>1127.731</c:v>
                </c:pt>
                <c:pt idx="127">
                  <c:v>1095.378</c:v>
                </c:pt>
                <c:pt idx="128">
                  <c:v>1126.96</c:v>
                </c:pt>
                <c:pt idx="129">
                  <c:v>1119.445</c:v>
                </c:pt>
                <c:pt idx="130">
                  <c:v>1140.17</c:v>
                </c:pt>
                <c:pt idx="131">
                  <c:v>1127.66</c:v>
                </c:pt>
                <c:pt idx="132">
                  <c:v>1135.869</c:v>
                </c:pt>
                <c:pt idx="133">
                  <c:v>1123.927</c:v>
                </c:pt>
                <c:pt idx="134">
                  <c:v>1130.096</c:v>
                </c:pt>
                <c:pt idx="135">
                  <c:v>1164.537</c:v>
                </c:pt>
                <c:pt idx="136">
                  <c:v>1125.348</c:v>
                </c:pt>
                <c:pt idx="137">
                  <c:v>1103.651</c:v>
                </c:pt>
                <c:pt idx="138">
                  <c:v>1148.309</c:v>
                </c:pt>
                <c:pt idx="139">
                  <c:v>1123.714</c:v>
                </c:pt>
                <c:pt idx="140">
                  <c:v>1131.02</c:v>
                </c:pt>
                <c:pt idx="141">
                  <c:v>1142.018</c:v>
                </c:pt>
                <c:pt idx="142">
                  <c:v>1166.021</c:v>
                </c:pt>
                <c:pt idx="143">
                  <c:v>1122.866</c:v>
                </c:pt>
                <c:pt idx="144">
                  <c:v>1157.939</c:v>
                </c:pt>
                <c:pt idx="145">
                  <c:v>1137.494</c:v>
                </c:pt>
                <c:pt idx="146">
                  <c:v>1160.882</c:v>
                </c:pt>
                <c:pt idx="147">
                  <c:v>1154.718</c:v>
                </c:pt>
                <c:pt idx="148">
                  <c:v>1146.546</c:v>
                </c:pt>
                <c:pt idx="149">
                  <c:v>1139.661</c:v>
                </c:pt>
                <c:pt idx="150">
                  <c:v>1132.847</c:v>
                </c:pt>
                <c:pt idx="151">
                  <c:v>1155.037</c:v>
                </c:pt>
                <c:pt idx="152">
                  <c:v>1125.114</c:v>
                </c:pt>
                <c:pt idx="153">
                  <c:v>1160.303</c:v>
                </c:pt>
                <c:pt idx="154">
                  <c:v>1177.005</c:v>
                </c:pt>
                <c:pt idx="155">
                  <c:v>1180.991</c:v>
                </c:pt>
                <c:pt idx="156">
                  <c:v>1174.187</c:v>
                </c:pt>
                <c:pt idx="157">
                  <c:v>1166.366</c:v>
                </c:pt>
                <c:pt idx="158">
                  <c:v>1152.647</c:v>
                </c:pt>
                <c:pt idx="159">
                  <c:v>1139.042</c:v>
                </c:pt>
                <c:pt idx="160">
                  <c:v>1152.54</c:v>
                </c:pt>
                <c:pt idx="161">
                  <c:v>1159.954</c:v>
                </c:pt>
                <c:pt idx="162">
                  <c:v>1186.67</c:v>
                </c:pt>
                <c:pt idx="163">
                  <c:v>1189.717</c:v>
                </c:pt>
                <c:pt idx="164">
                  <c:v>1175.054</c:v>
                </c:pt>
                <c:pt idx="165">
                  <c:v>1180.555</c:v>
                </c:pt>
                <c:pt idx="166">
                  <c:v>1175.683</c:v>
                </c:pt>
                <c:pt idx="167">
                  <c:v>1205.771</c:v>
                </c:pt>
                <c:pt idx="168">
                  <c:v>1150.768</c:v>
                </c:pt>
                <c:pt idx="169">
                  <c:v>1167.759</c:v>
                </c:pt>
                <c:pt idx="170">
                  <c:v>1175.017</c:v>
                </c:pt>
                <c:pt idx="171">
                  <c:v>1198.373</c:v>
                </c:pt>
                <c:pt idx="172">
                  <c:v>1169.195</c:v>
                </c:pt>
                <c:pt idx="173">
                  <c:v>1165.44</c:v>
                </c:pt>
                <c:pt idx="174">
                  <c:v>1225.421</c:v>
                </c:pt>
                <c:pt idx="175">
                  <c:v>1194.959</c:v>
                </c:pt>
                <c:pt idx="176">
                  <c:v>1245.509</c:v>
                </c:pt>
                <c:pt idx="177">
                  <c:v>1176.803</c:v>
                </c:pt>
                <c:pt idx="178">
                  <c:v>1237.903</c:v>
                </c:pt>
                <c:pt idx="179">
                  <c:v>1176.637</c:v>
                </c:pt>
                <c:pt idx="180">
                  <c:v>1157.772</c:v>
                </c:pt>
                <c:pt idx="181">
                  <c:v>1150.065</c:v>
                </c:pt>
                <c:pt idx="182">
                  <c:v>1174.13</c:v>
                </c:pt>
                <c:pt idx="183">
                  <c:v>1180.17</c:v>
                </c:pt>
                <c:pt idx="184">
                  <c:v>1194.795</c:v>
                </c:pt>
                <c:pt idx="185">
                  <c:v>1178.769</c:v>
                </c:pt>
                <c:pt idx="186">
                  <c:v>1184.945</c:v>
                </c:pt>
                <c:pt idx="187">
                  <c:v>1208.835</c:v>
                </c:pt>
                <c:pt idx="188">
                  <c:v>1186.133</c:v>
                </c:pt>
                <c:pt idx="189">
                  <c:v>1196.812</c:v>
                </c:pt>
                <c:pt idx="190">
                  <c:v>1218.742</c:v>
                </c:pt>
                <c:pt idx="191">
                  <c:v>1188.77</c:v>
                </c:pt>
                <c:pt idx="192">
                  <c:v>1181.469</c:v>
                </c:pt>
                <c:pt idx="193">
                  <c:v>1174.519</c:v>
                </c:pt>
                <c:pt idx="194">
                  <c:v>1208.721</c:v>
                </c:pt>
                <c:pt idx="195">
                  <c:v>1205.85</c:v>
                </c:pt>
                <c:pt idx="196">
                  <c:v>1192.832</c:v>
                </c:pt>
                <c:pt idx="197">
                  <c:v>1213.298</c:v>
                </c:pt>
                <c:pt idx="198">
                  <c:v>1185.336</c:v>
                </c:pt>
                <c:pt idx="199">
                  <c:v>1215.001</c:v>
                </c:pt>
                <c:pt idx="200">
                  <c:v>1194.373</c:v>
                </c:pt>
                <c:pt idx="201">
                  <c:v>1236.47</c:v>
                </c:pt>
                <c:pt idx="202">
                  <c:v>1224.926</c:v>
                </c:pt>
                <c:pt idx="203">
                  <c:v>1229.549</c:v>
                </c:pt>
                <c:pt idx="204">
                  <c:v>1243.576</c:v>
                </c:pt>
                <c:pt idx="205">
                  <c:v>1258.017</c:v>
                </c:pt>
                <c:pt idx="206">
                  <c:v>1246.049</c:v>
                </c:pt>
                <c:pt idx="207">
                  <c:v>1226.025</c:v>
                </c:pt>
                <c:pt idx="208">
                  <c:v>1215.343</c:v>
                </c:pt>
                <c:pt idx="209">
                  <c:v>1222.998</c:v>
                </c:pt>
                <c:pt idx="210">
                  <c:v>1242.996</c:v>
                </c:pt>
                <c:pt idx="211">
                  <c:v>1245.344</c:v>
                </c:pt>
                <c:pt idx="212">
                  <c:v>1239.101</c:v>
                </c:pt>
                <c:pt idx="213">
                  <c:v>1224.178</c:v>
                </c:pt>
                <c:pt idx="214">
                  <c:v>1266.447</c:v>
                </c:pt>
                <c:pt idx="215">
                  <c:v>1222.593</c:v>
                </c:pt>
                <c:pt idx="216">
                  <c:v>1263.214</c:v>
                </c:pt>
                <c:pt idx="217">
                  <c:v>1261.972</c:v>
                </c:pt>
                <c:pt idx="218">
                  <c:v>1252.221</c:v>
                </c:pt>
                <c:pt idx="219">
                  <c:v>1240.116</c:v>
                </c:pt>
                <c:pt idx="220">
                  <c:v>1254.045</c:v>
                </c:pt>
                <c:pt idx="221">
                  <c:v>1229.622</c:v>
                </c:pt>
                <c:pt idx="222">
                  <c:v>1253.127</c:v>
                </c:pt>
                <c:pt idx="223">
                  <c:v>1244.708</c:v>
                </c:pt>
                <c:pt idx="224">
                  <c:v>1294.424</c:v>
                </c:pt>
                <c:pt idx="225">
                  <c:v>1242.952</c:v>
                </c:pt>
                <c:pt idx="226">
                  <c:v>1289.081</c:v>
                </c:pt>
                <c:pt idx="227">
                  <c:v>1249.744</c:v>
                </c:pt>
                <c:pt idx="228">
                  <c:v>1264.194</c:v>
                </c:pt>
                <c:pt idx="229">
                  <c:v>1256.035</c:v>
                </c:pt>
                <c:pt idx="230">
                  <c:v>1239.004</c:v>
                </c:pt>
                <c:pt idx="231">
                  <c:v>1269.002</c:v>
                </c:pt>
                <c:pt idx="232">
                  <c:v>1280.54</c:v>
                </c:pt>
                <c:pt idx="233">
                  <c:v>1276.806</c:v>
                </c:pt>
                <c:pt idx="234">
                  <c:v>1235.308</c:v>
                </c:pt>
                <c:pt idx="235">
                  <c:v>1280.663</c:v>
                </c:pt>
                <c:pt idx="236">
                  <c:v>1274.303</c:v>
                </c:pt>
                <c:pt idx="237">
                  <c:v>1268.138</c:v>
                </c:pt>
                <c:pt idx="238">
                  <c:v>1302.697</c:v>
                </c:pt>
                <c:pt idx="239">
                  <c:v>1271.902</c:v>
                </c:pt>
                <c:pt idx="240">
                  <c:v>1346.698</c:v>
                </c:pt>
                <c:pt idx="241">
                  <c:v>1286.476</c:v>
                </c:pt>
                <c:pt idx="242">
                  <c:v>1299.599</c:v>
                </c:pt>
                <c:pt idx="243">
                  <c:v>1267.12</c:v>
                </c:pt>
                <c:pt idx="244">
                  <c:v>1314.246</c:v>
                </c:pt>
                <c:pt idx="245">
                  <c:v>1267.813</c:v>
                </c:pt>
                <c:pt idx="246">
                  <c:v>1291.226</c:v>
                </c:pt>
                <c:pt idx="247">
                  <c:v>1270.638</c:v>
                </c:pt>
                <c:pt idx="248">
                  <c:v>1272.732</c:v>
                </c:pt>
                <c:pt idx="249">
                  <c:v>1288.953</c:v>
                </c:pt>
                <c:pt idx="250">
                  <c:v>1300.178</c:v>
                </c:pt>
                <c:pt idx="251">
                  <c:v>1300.803</c:v>
                </c:pt>
                <c:pt idx="252">
                  <c:v>1299.01</c:v>
                </c:pt>
                <c:pt idx="253">
                  <c:v>1312.849</c:v>
                </c:pt>
                <c:pt idx="254">
                  <c:v>1291.329</c:v>
                </c:pt>
                <c:pt idx="255">
                  <c:v>1301.741</c:v>
                </c:pt>
                <c:pt idx="256">
                  <c:v>1333.697</c:v>
                </c:pt>
                <c:pt idx="257">
                  <c:v>1281.684</c:v>
                </c:pt>
                <c:pt idx="258">
                  <c:v>1297.608</c:v>
                </c:pt>
                <c:pt idx="259">
                  <c:v>1286.051</c:v>
                </c:pt>
                <c:pt idx="260">
                  <c:v>1294.819</c:v>
                </c:pt>
                <c:pt idx="261">
                  <c:v>1346.615</c:v>
                </c:pt>
                <c:pt idx="262">
                  <c:v>1327.387</c:v>
                </c:pt>
                <c:pt idx="263">
                  <c:v>1310.202</c:v>
                </c:pt>
                <c:pt idx="264">
                  <c:v>1324.967</c:v>
                </c:pt>
                <c:pt idx="265">
                  <c:v>1315.722</c:v>
                </c:pt>
                <c:pt idx="266">
                  <c:v>1358.938</c:v>
                </c:pt>
                <c:pt idx="267">
                  <c:v>1358.017</c:v>
                </c:pt>
                <c:pt idx="268">
                  <c:v>1343.915</c:v>
                </c:pt>
                <c:pt idx="269">
                  <c:v>1333.668</c:v>
                </c:pt>
                <c:pt idx="270">
                  <c:v>1339.942</c:v>
                </c:pt>
                <c:pt idx="271">
                  <c:v>1340.695</c:v>
                </c:pt>
                <c:pt idx="272">
                  <c:v>1319.755</c:v>
                </c:pt>
                <c:pt idx="273">
                  <c:v>1285.131</c:v>
                </c:pt>
                <c:pt idx="274">
                  <c:v>1319.734</c:v>
                </c:pt>
                <c:pt idx="275">
                  <c:v>1322.685</c:v>
                </c:pt>
                <c:pt idx="276">
                  <c:v>1379.078</c:v>
                </c:pt>
                <c:pt idx="277">
                  <c:v>1333.439</c:v>
                </c:pt>
                <c:pt idx="278">
                  <c:v>1316.31</c:v>
                </c:pt>
                <c:pt idx="279">
                  <c:v>1331.387</c:v>
                </c:pt>
                <c:pt idx="280">
                  <c:v>1374.747</c:v>
                </c:pt>
              </c:numCache>
            </c:numRef>
          </c:yVal>
        </c:ser>
        <c:dLbls/>
        <c:axId val="227079880"/>
        <c:axId val="227120680"/>
      </c:scatterChart>
      <c:valAx>
        <c:axId val="227079880"/>
        <c:scaling>
          <c:orientation val="minMax"/>
          <c:max val="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  <a:r>
                  <a:rPr lang="en-US" baseline="0"/>
                  <a:t> (min)</a:t>
                </a:r>
                <a:endParaRPr lang="en-US"/>
              </a:p>
            </c:rich>
          </c:tx>
          <c:layout/>
        </c:title>
        <c:numFmt formatCode="General" sourceLinked="1"/>
        <c:minorTickMark val="out"/>
        <c:tickLblPos val="nextTo"/>
        <c:crossAx val="227120680"/>
        <c:crosses val="autoZero"/>
        <c:crossBetween val="midCat"/>
        <c:minorUnit val="5.0"/>
      </c:valAx>
      <c:valAx>
        <c:axId val="227120680"/>
        <c:scaling>
          <c:orientation val="minMax"/>
          <c:max val="3000.0"/>
          <c:min val="900.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Fluorescence</a:t>
                </a:r>
                <a:r>
                  <a:rPr lang="en-US" baseline="0" dirty="0" smtClean="0"/>
                  <a:t> @</a:t>
                </a:r>
                <a:r>
                  <a:rPr lang="en-US" dirty="0" smtClean="0"/>
                  <a:t> </a:t>
                </a:r>
                <a:r>
                  <a:rPr lang="en-US" dirty="0"/>
                  <a:t>520nm (RFU)</a:t>
                </a:r>
              </a:p>
            </c:rich>
          </c:tx>
          <c:layout/>
        </c:title>
        <c:numFmt formatCode="General" sourceLinked="1"/>
        <c:tickLblPos val="nextTo"/>
        <c:crossAx val="2270798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218052874973141"/>
          <c:y val="0.104416131690068"/>
          <c:w val="0.289900583203985"/>
          <c:h val="0.210577088125236"/>
        </c:manualLayout>
      </c:layout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title>
      <c:tx>
        <c:rich>
          <a:bodyPr/>
          <a:lstStyle/>
          <a:p>
            <a:pPr>
              <a:defRPr sz="1200"/>
            </a:pPr>
            <a:r>
              <a:rPr lang="en-US" sz="1800" dirty="0"/>
              <a:t>Microfluidic</a:t>
            </a:r>
          </a:p>
        </c:rich>
      </c:tx>
      <c:layout>
        <c:manualLayout>
          <c:xMode val="edge"/>
          <c:yMode val="edge"/>
          <c:x val="0.311788043438359"/>
          <c:y val="0.000796562784283986"/>
        </c:manualLayout>
      </c:layout>
    </c:title>
    <c:plotArea>
      <c:layout>
        <c:manualLayout>
          <c:layoutTarget val="inner"/>
          <c:xMode val="edge"/>
          <c:yMode val="edge"/>
          <c:x val="0.223539531449067"/>
          <c:y val="0.0843931851087883"/>
          <c:w val="0.712061088524803"/>
          <c:h val="0.733064122652175"/>
        </c:manualLayout>
      </c:layout>
      <c:scatterChart>
        <c:scatterStyle val="lineMarker"/>
        <c:ser>
          <c:idx val="0"/>
          <c:order val="0"/>
          <c:tx>
            <c:strRef>
              <c:f>'Sheet3 (2)'!$F$1</c:f>
              <c:strCache>
                <c:ptCount val="1"/>
                <c:pt idx="0">
                  <c:v>WT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</c:trendline>
          <c:errBars>
            <c:errDir val="y"/>
            <c:errBarType val="both"/>
            <c:errValType val="cust"/>
            <c:plus>
              <c:numRef>
                <c:f>'Sheet3 (2)'!$G$2:$G$22</c:f>
              </c:numRef>
            </c:plus>
            <c:minus>
              <c:numRef>
                <c:f>'Sheet3 (2)'!$G$2:$G$22</c:f>
              </c:numRef>
            </c:minus>
          </c:errBars>
          <c:xVal>
            <c:numRef>
              <c:f>'Sheet3 (2)'!$E$2:$E$22</c:f>
              <c:numCache>
                <c:formatCode>General</c:formatCode>
                <c:ptCount val="21"/>
                <c:pt idx="0">
                  <c:v>5.057899999999996</c:v>
                </c:pt>
                <c:pt idx="1">
                  <c:v>10.0562</c:v>
                </c:pt>
                <c:pt idx="2">
                  <c:v>15.05668333333333</c:v>
                </c:pt>
                <c:pt idx="3">
                  <c:v>20.05621666666667</c:v>
                </c:pt>
                <c:pt idx="4">
                  <c:v>25.05671666666667</c:v>
                </c:pt>
                <c:pt idx="5">
                  <c:v>30.05931666666667</c:v>
                </c:pt>
                <c:pt idx="6">
                  <c:v>35.06046666666616</c:v>
                </c:pt>
                <c:pt idx="7">
                  <c:v>40.0567</c:v>
                </c:pt>
                <c:pt idx="8">
                  <c:v>45.05525</c:v>
                </c:pt>
                <c:pt idx="9">
                  <c:v>50.05566666666608</c:v>
                </c:pt>
                <c:pt idx="10">
                  <c:v>55.05606666666604</c:v>
                </c:pt>
                <c:pt idx="11">
                  <c:v>60.05668333333299</c:v>
                </c:pt>
                <c:pt idx="12">
                  <c:v>65.05523333333331</c:v>
                </c:pt>
                <c:pt idx="13">
                  <c:v>70.05755</c:v>
                </c:pt>
                <c:pt idx="14">
                  <c:v>75.0581</c:v>
                </c:pt>
                <c:pt idx="15">
                  <c:v>80.05635000000001</c:v>
                </c:pt>
                <c:pt idx="16">
                  <c:v>85.05596666666665</c:v>
                </c:pt>
                <c:pt idx="17">
                  <c:v>90.05738333333331</c:v>
                </c:pt>
                <c:pt idx="18">
                  <c:v>95.05613333333334</c:v>
                </c:pt>
                <c:pt idx="19">
                  <c:v>100.0558</c:v>
                </c:pt>
                <c:pt idx="20">
                  <c:v>105.0602166666667</c:v>
                </c:pt>
              </c:numCache>
            </c:numRef>
          </c:xVal>
          <c:yVal>
            <c:numRef>
              <c:f>'Sheet3 (2)'!$F$2:$F$22</c:f>
              <c:numCache>
                <c:formatCode>General</c:formatCode>
                <c:ptCount val="21"/>
                <c:pt idx="0">
                  <c:v>490.1357519070766</c:v>
                </c:pt>
                <c:pt idx="1">
                  <c:v>598.3382695280544</c:v>
                </c:pt>
                <c:pt idx="2">
                  <c:v>799.6526701064224</c:v>
                </c:pt>
                <c:pt idx="3">
                  <c:v>941.2022059632982</c:v>
                </c:pt>
                <c:pt idx="4">
                  <c:v>1121.666004902451</c:v>
                </c:pt>
                <c:pt idx="5">
                  <c:v>1342.787775281972</c:v>
                </c:pt>
                <c:pt idx="6">
                  <c:v>1462.99894499</c:v>
                </c:pt>
                <c:pt idx="7">
                  <c:v>1570.021416431934</c:v>
                </c:pt>
                <c:pt idx="8">
                  <c:v>1666.611781592531</c:v>
                </c:pt>
                <c:pt idx="9">
                  <c:v>1810.162942917637</c:v>
                </c:pt>
                <c:pt idx="10">
                  <c:v>1969.987159387663</c:v>
                </c:pt>
                <c:pt idx="11">
                  <c:v>2101.383076579864</c:v>
                </c:pt>
                <c:pt idx="12">
                  <c:v>2157.15198016847</c:v>
                </c:pt>
                <c:pt idx="13">
                  <c:v>2288.985137783696</c:v>
                </c:pt>
              </c:numCache>
            </c:numRef>
          </c:yVal>
        </c:ser>
        <c:ser>
          <c:idx val="2"/>
          <c:order val="1"/>
          <c:tx>
            <c:strRef>
              <c:f>'Sheet3 (2)'!$N$1</c:f>
              <c:strCache>
                <c:ptCount val="1"/>
                <c:pt idx="0">
                  <c:v>DS6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B30838"/>
              </a:solidFill>
              <a:ln>
                <a:noFill/>
              </a:ln>
            </c:spPr>
          </c:marker>
          <c:trendline>
            <c:trendlineType val="linear"/>
          </c:trendline>
          <c:errBars>
            <c:errDir val="y"/>
            <c:errBarType val="both"/>
            <c:errValType val="cust"/>
            <c:plus>
              <c:numRef>
                <c:f>'Sheet3 (2)'!$O$2:$O$22</c:f>
              </c:numRef>
            </c:plus>
            <c:minus>
              <c:numRef>
                <c:f>'Sheet3 (2)'!$O$2:$O$22</c:f>
              </c:numRef>
            </c:minus>
          </c:errBars>
          <c:xVal>
            <c:numRef>
              <c:f>'Sheet3 (2)'!$E$2:$E$22</c:f>
              <c:numCache>
                <c:formatCode>General</c:formatCode>
                <c:ptCount val="21"/>
                <c:pt idx="0">
                  <c:v>5.057899999999996</c:v>
                </c:pt>
                <c:pt idx="1">
                  <c:v>10.0562</c:v>
                </c:pt>
                <c:pt idx="2">
                  <c:v>15.05668333333333</c:v>
                </c:pt>
                <c:pt idx="3">
                  <c:v>20.05621666666667</c:v>
                </c:pt>
                <c:pt idx="4">
                  <c:v>25.05671666666667</c:v>
                </c:pt>
                <c:pt idx="5">
                  <c:v>30.05931666666667</c:v>
                </c:pt>
                <c:pt idx="6">
                  <c:v>35.06046666666616</c:v>
                </c:pt>
                <c:pt idx="7">
                  <c:v>40.0567</c:v>
                </c:pt>
                <c:pt idx="8">
                  <c:v>45.05525</c:v>
                </c:pt>
                <c:pt idx="9">
                  <c:v>50.05566666666608</c:v>
                </c:pt>
                <c:pt idx="10">
                  <c:v>55.05606666666604</c:v>
                </c:pt>
                <c:pt idx="11">
                  <c:v>60.05668333333299</c:v>
                </c:pt>
                <c:pt idx="12">
                  <c:v>65.05523333333331</c:v>
                </c:pt>
                <c:pt idx="13">
                  <c:v>70.05755</c:v>
                </c:pt>
                <c:pt idx="14">
                  <c:v>75.0581</c:v>
                </c:pt>
                <c:pt idx="15">
                  <c:v>80.05635000000001</c:v>
                </c:pt>
                <c:pt idx="16">
                  <c:v>85.05596666666665</c:v>
                </c:pt>
                <c:pt idx="17">
                  <c:v>90.05738333333331</c:v>
                </c:pt>
                <c:pt idx="18">
                  <c:v>95.05613333333334</c:v>
                </c:pt>
                <c:pt idx="19">
                  <c:v>100.0558</c:v>
                </c:pt>
                <c:pt idx="20">
                  <c:v>105.0602166666667</c:v>
                </c:pt>
              </c:numCache>
            </c:numRef>
          </c:xVal>
          <c:yVal>
            <c:numRef>
              <c:f>'Sheet3 (2)'!$N$2:$N$22</c:f>
              <c:numCache>
                <c:formatCode>General</c:formatCode>
                <c:ptCount val="21"/>
                <c:pt idx="0">
                  <c:v>227.2058065194918</c:v>
                </c:pt>
                <c:pt idx="1">
                  <c:v>259.1963125722536</c:v>
                </c:pt>
                <c:pt idx="2">
                  <c:v>269.1585794408196</c:v>
                </c:pt>
                <c:pt idx="3">
                  <c:v>293.249500042226</c:v>
                </c:pt>
                <c:pt idx="4">
                  <c:v>321.9596403321464</c:v>
                </c:pt>
                <c:pt idx="5">
                  <c:v>347.5640836016611</c:v>
                </c:pt>
                <c:pt idx="6">
                  <c:v>370.577724362711</c:v>
                </c:pt>
                <c:pt idx="7">
                  <c:v>392.5858174107585</c:v>
                </c:pt>
                <c:pt idx="8">
                  <c:v>413.2025772840278</c:v>
                </c:pt>
                <c:pt idx="9">
                  <c:v>431.3973654914039</c:v>
                </c:pt>
                <c:pt idx="10">
                  <c:v>450.5297848657431</c:v>
                </c:pt>
                <c:pt idx="11">
                  <c:v>476.9846713416349</c:v>
                </c:pt>
                <c:pt idx="12">
                  <c:v>493.1570332021481</c:v>
                </c:pt>
                <c:pt idx="13">
                  <c:v>517.0520364256244</c:v>
                </c:pt>
              </c:numCache>
            </c:numRef>
          </c:yVal>
        </c:ser>
        <c:dLbls/>
        <c:axId val="227174536"/>
        <c:axId val="227181640"/>
      </c:scatterChart>
      <c:valAx>
        <c:axId val="227174536"/>
        <c:scaling>
          <c:orientation val="minMax"/>
          <c:max val="75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(min)</a:t>
                </a:r>
              </a:p>
            </c:rich>
          </c:tx>
          <c:layout/>
        </c:title>
        <c:numFmt formatCode="General" sourceLinked="1"/>
        <c:minorTickMark val="out"/>
        <c:tickLblPos val="nextTo"/>
        <c:crossAx val="227181640"/>
        <c:crosses val="autoZero"/>
        <c:crossBetween val="midCat"/>
        <c:majorUnit val="20.0"/>
        <c:minorUnit val="5.0"/>
      </c:valAx>
      <c:valAx>
        <c:axId val="227181640"/>
        <c:scaling>
          <c:orientation val="minMax"/>
          <c:max val="3200.0"/>
          <c:min val="0.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Fluorescence (RF</a:t>
                </a:r>
                <a:r>
                  <a:rPr lang="en-US" baseline="0" dirty="0" smtClean="0"/>
                  <a:t>U</a:t>
                </a:r>
                <a:r>
                  <a:rPr lang="en-US" baseline="0" dirty="0"/>
                  <a:t>)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227174536"/>
        <c:crosses val="autoZero"/>
        <c:crossBetween val="midCat"/>
        <c:majorUnit val="1000.0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25451156190986"/>
          <c:y val="0.104203970725322"/>
          <c:w val="0.240281360837215"/>
          <c:h val="0.213010660012093"/>
        </c:manualLayout>
      </c:layout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scatterChart>
        <c:scatterStyle val="smoothMarker"/>
        <c:ser>
          <c:idx val="1"/>
          <c:order val="0"/>
          <c:tx>
            <c:strRef>
              <c:f>'15-Apr-14 ReAsH'!$M$3</c:f>
              <c:strCache>
                <c:ptCount val="1"/>
                <c:pt idx="0">
                  <c:v>rplX 2a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ReAsH'!$M$4:$M$24</c:f>
              <c:numCache>
                <c:formatCode>0.00</c:formatCode>
                <c:ptCount val="21"/>
                <c:pt idx="0">
                  <c:v>56.019</c:v>
                </c:pt>
                <c:pt idx="1">
                  <c:v>56.52</c:v>
                </c:pt>
                <c:pt idx="2">
                  <c:v>99.65900000000001</c:v>
                </c:pt>
                <c:pt idx="3">
                  <c:v>214.571</c:v>
                </c:pt>
                <c:pt idx="4">
                  <c:v>408.309</c:v>
                </c:pt>
                <c:pt idx="5">
                  <c:v>658.639</c:v>
                </c:pt>
                <c:pt idx="6">
                  <c:v>920.117</c:v>
                </c:pt>
                <c:pt idx="7">
                  <c:v>1108.536</c:v>
                </c:pt>
                <c:pt idx="8">
                  <c:v>1165.204</c:v>
                </c:pt>
                <c:pt idx="9">
                  <c:v>1175.22</c:v>
                </c:pt>
                <c:pt idx="10">
                  <c:v>1172.662</c:v>
                </c:pt>
                <c:pt idx="11">
                  <c:v>1173.349</c:v>
                </c:pt>
                <c:pt idx="12">
                  <c:v>1166.996</c:v>
                </c:pt>
                <c:pt idx="13">
                  <c:v>1160.209</c:v>
                </c:pt>
                <c:pt idx="14">
                  <c:v>1158.728</c:v>
                </c:pt>
                <c:pt idx="15">
                  <c:v>1149.285</c:v>
                </c:pt>
                <c:pt idx="16">
                  <c:v>1142.627</c:v>
                </c:pt>
                <c:pt idx="17">
                  <c:v>1135.524</c:v>
                </c:pt>
                <c:pt idx="18">
                  <c:v>1123.597</c:v>
                </c:pt>
                <c:pt idx="19">
                  <c:v>1103.942</c:v>
                </c:pt>
                <c:pt idx="20">
                  <c:v>1097.598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'15-Apr-14 ReAsH'!$N$3</c:f>
              <c:strCache>
                <c:ptCount val="1"/>
                <c:pt idx="0">
                  <c:v>rplX 2b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ReAsH'!$N$4:$N$24</c:f>
              <c:numCache>
                <c:formatCode>0.00</c:formatCode>
                <c:ptCount val="21"/>
                <c:pt idx="0">
                  <c:v>51.823</c:v>
                </c:pt>
                <c:pt idx="1">
                  <c:v>52.207</c:v>
                </c:pt>
                <c:pt idx="2">
                  <c:v>89.514</c:v>
                </c:pt>
                <c:pt idx="3">
                  <c:v>192.609</c:v>
                </c:pt>
                <c:pt idx="4">
                  <c:v>365.747</c:v>
                </c:pt>
                <c:pt idx="5">
                  <c:v>597.126</c:v>
                </c:pt>
                <c:pt idx="6">
                  <c:v>841.794</c:v>
                </c:pt>
                <c:pt idx="7">
                  <c:v>1024.851</c:v>
                </c:pt>
                <c:pt idx="8">
                  <c:v>1088.136</c:v>
                </c:pt>
                <c:pt idx="9">
                  <c:v>1100.672</c:v>
                </c:pt>
                <c:pt idx="10">
                  <c:v>1099.108</c:v>
                </c:pt>
                <c:pt idx="11">
                  <c:v>1099.156</c:v>
                </c:pt>
                <c:pt idx="12">
                  <c:v>1091.298</c:v>
                </c:pt>
                <c:pt idx="13">
                  <c:v>1091.148</c:v>
                </c:pt>
                <c:pt idx="14">
                  <c:v>1082.959</c:v>
                </c:pt>
                <c:pt idx="15">
                  <c:v>1071.903</c:v>
                </c:pt>
                <c:pt idx="16">
                  <c:v>1072.136</c:v>
                </c:pt>
                <c:pt idx="17">
                  <c:v>1062.656</c:v>
                </c:pt>
                <c:pt idx="18">
                  <c:v>1053.51</c:v>
                </c:pt>
                <c:pt idx="19">
                  <c:v>1033.768</c:v>
                </c:pt>
                <c:pt idx="20">
                  <c:v>1033.324</c:v>
                </c:pt>
              </c:numCache>
            </c:numRef>
          </c:yVal>
          <c:smooth val="1"/>
        </c:ser>
        <c:dLbls/>
        <c:axId val="226731928"/>
        <c:axId val="226874008"/>
      </c:scatterChart>
      <c:valAx>
        <c:axId val="226731928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</a:t>
                </a:r>
                <a:r>
                  <a:rPr lang="en-US" dirty="0" smtClean="0"/>
                  <a:t>ime </a:t>
                </a:r>
                <a:r>
                  <a:rPr lang="en-US" dirty="0"/>
                  <a:t>(min)</a:t>
                </a:r>
              </a:p>
            </c:rich>
          </c:tx>
        </c:title>
        <c:numFmt formatCode="0" sourceLinked="1"/>
        <c:tickLblPos val="nextTo"/>
        <c:crossAx val="226874008"/>
        <c:crosses val="autoZero"/>
        <c:crossBetween val="midCat"/>
      </c:valAx>
      <c:valAx>
        <c:axId val="226874008"/>
        <c:scaling>
          <c:orientation val="minMax"/>
          <c:max val="140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0" sourceLinked="0"/>
        <c:tickLblPos val="nextTo"/>
        <c:crossAx val="226731928"/>
        <c:crosses val="autoZero"/>
        <c:crossBetween val="midCat"/>
      </c:valAx>
      <c:spPr>
        <a:ln>
          <a:solidFill>
            <a:srgbClr val="000000"/>
          </a:solidFill>
        </a:ln>
      </c:spPr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scatterChart>
        <c:scatterStyle val="smoothMarker"/>
        <c:ser>
          <c:idx val="2"/>
          <c:order val="0"/>
          <c:tx>
            <c:strRef>
              <c:f>'15-Apr-14 ReAsH'!$N$3</c:f>
              <c:strCache>
                <c:ptCount val="1"/>
                <c:pt idx="0">
                  <c:v>rplX 2b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ReAsH'!$N$4:$N$24</c:f>
              <c:numCache>
                <c:formatCode>0.00</c:formatCode>
                <c:ptCount val="21"/>
                <c:pt idx="0">
                  <c:v>51.823</c:v>
                </c:pt>
                <c:pt idx="1">
                  <c:v>52.207</c:v>
                </c:pt>
                <c:pt idx="2">
                  <c:v>89.514</c:v>
                </c:pt>
                <c:pt idx="3">
                  <c:v>192.609</c:v>
                </c:pt>
                <c:pt idx="4">
                  <c:v>365.747</c:v>
                </c:pt>
                <c:pt idx="5">
                  <c:v>597.126</c:v>
                </c:pt>
                <c:pt idx="6">
                  <c:v>841.794</c:v>
                </c:pt>
                <c:pt idx="7">
                  <c:v>1024.851</c:v>
                </c:pt>
                <c:pt idx="8">
                  <c:v>1088.136</c:v>
                </c:pt>
                <c:pt idx="9">
                  <c:v>1100.672</c:v>
                </c:pt>
                <c:pt idx="10">
                  <c:v>1099.108</c:v>
                </c:pt>
                <c:pt idx="11">
                  <c:v>1099.156</c:v>
                </c:pt>
                <c:pt idx="12">
                  <c:v>1091.298</c:v>
                </c:pt>
                <c:pt idx="13">
                  <c:v>1091.148</c:v>
                </c:pt>
                <c:pt idx="14">
                  <c:v>1082.959</c:v>
                </c:pt>
                <c:pt idx="15">
                  <c:v>1071.903</c:v>
                </c:pt>
                <c:pt idx="16">
                  <c:v>1072.136</c:v>
                </c:pt>
                <c:pt idx="17">
                  <c:v>1062.656</c:v>
                </c:pt>
                <c:pt idx="18">
                  <c:v>1053.51</c:v>
                </c:pt>
                <c:pt idx="19">
                  <c:v>1033.768</c:v>
                </c:pt>
                <c:pt idx="20">
                  <c:v>1033.324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'15-Apr-14 ReAsH'!$O$3</c:f>
              <c:strCache>
                <c:ptCount val="1"/>
                <c:pt idx="0">
                  <c:v>rplX 2c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ReAsH'!$O$4:$O$24</c:f>
              <c:numCache>
                <c:formatCode>0.00</c:formatCode>
                <c:ptCount val="21"/>
                <c:pt idx="0">
                  <c:v>57.271</c:v>
                </c:pt>
                <c:pt idx="1">
                  <c:v>55.505</c:v>
                </c:pt>
                <c:pt idx="2">
                  <c:v>90.795</c:v>
                </c:pt>
                <c:pt idx="3">
                  <c:v>184.347</c:v>
                </c:pt>
                <c:pt idx="4">
                  <c:v>349.648</c:v>
                </c:pt>
                <c:pt idx="5">
                  <c:v>571.232</c:v>
                </c:pt>
                <c:pt idx="6">
                  <c:v>809.873</c:v>
                </c:pt>
                <c:pt idx="7">
                  <c:v>1016.388</c:v>
                </c:pt>
                <c:pt idx="8">
                  <c:v>1122.644</c:v>
                </c:pt>
                <c:pt idx="9">
                  <c:v>1143.933</c:v>
                </c:pt>
                <c:pt idx="10">
                  <c:v>1149.874</c:v>
                </c:pt>
                <c:pt idx="11">
                  <c:v>1151.19</c:v>
                </c:pt>
                <c:pt idx="12">
                  <c:v>1147.042</c:v>
                </c:pt>
                <c:pt idx="13">
                  <c:v>1143.796</c:v>
                </c:pt>
                <c:pt idx="14">
                  <c:v>1139.049</c:v>
                </c:pt>
                <c:pt idx="15">
                  <c:v>1130.678</c:v>
                </c:pt>
                <c:pt idx="16">
                  <c:v>1124.657</c:v>
                </c:pt>
                <c:pt idx="17">
                  <c:v>1116.185</c:v>
                </c:pt>
                <c:pt idx="18">
                  <c:v>1102.718</c:v>
                </c:pt>
                <c:pt idx="19">
                  <c:v>1083.88</c:v>
                </c:pt>
                <c:pt idx="20">
                  <c:v>1082.196</c:v>
                </c:pt>
              </c:numCache>
            </c:numRef>
          </c:yVal>
          <c:smooth val="1"/>
        </c:ser>
        <c:ser>
          <c:idx val="4"/>
          <c:order val="2"/>
          <c:tx>
            <c:strRef>
              <c:f>'15-Apr-14 ReAsH'!$P$3</c:f>
              <c:strCache>
                <c:ptCount val="1"/>
                <c:pt idx="0">
                  <c:v>rplX 2d</c:v>
                </c:pt>
              </c:strCache>
            </c:strRef>
          </c:tx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ReAsH'!$P$4:$P$24</c:f>
              <c:numCache>
                <c:formatCode>0.00</c:formatCode>
                <c:ptCount val="21"/>
                <c:pt idx="0">
                  <c:v>56.979</c:v>
                </c:pt>
                <c:pt idx="1">
                  <c:v>54.152</c:v>
                </c:pt>
                <c:pt idx="2">
                  <c:v>98.016</c:v>
                </c:pt>
                <c:pt idx="3">
                  <c:v>215.455</c:v>
                </c:pt>
                <c:pt idx="4">
                  <c:v>411.002</c:v>
                </c:pt>
                <c:pt idx="5">
                  <c:v>665.207</c:v>
                </c:pt>
                <c:pt idx="6">
                  <c:v>921.463</c:v>
                </c:pt>
                <c:pt idx="7">
                  <c:v>1094.35</c:v>
                </c:pt>
                <c:pt idx="8">
                  <c:v>1138.866</c:v>
                </c:pt>
                <c:pt idx="9">
                  <c:v>1139.609</c:v>
                </c:pt>
                <c:pt idx="10">
                  <c:v>1138.572</c:v>
                </c:pt>
                <c:pt idx="11">
                  <c:v>1139.88</c:v>
                </c:pt>
                <c:pt idx="12">
                  <c:v>1134.205</c:v>
                </c:pt>
                <c:pt idx="13">
                  <c:v>1128.175</c:v>
                </c:pt>
                <c:pt idx="14">
                  <c:v>1121.857</c:v>
                </c:pt>
                <c:pt idx="15">
                  <c:v>1112.407</c:v>
                </c:pt>
                <c:pt idx="16">
                  <c:v>1101.54</c:v>
                </c:pt>
                <c:pt idx="17">
                  <c:v>1098.843</c:v>
                </c:pt>
                <c:pt idx="18">
                  <c:v>1082.396</c:v>
                </c:pt>
                <c:pt idx="19">
                  <c:v>1069.637</c:v>
                </c:pt>
                <c:pt idx="20">
                  <c:v>1061.014</c:v>
                </c:pt>
              </c:numCache>
            </c:numRef>
          </c:yVal>
          <c:smooth val="1"/>
        </c:ser>
        <c:ser>
          <c:idx val="5"/>
          <c:order val="3"/>
          <c:tx>
            <c:strRef>
              <c:f>'15-Apr-14 ReAsH'!$Q$3</c:f>
              <c:strCache>
                <c:ptCount val="1"/>
                <c:pt idx="0">
                  <c:v>rplX 2e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ReAsH'!$Q$4:$Q$24</c:f>
              <c:numCache>
                <c:formatCode>0.00</c:formatCode>
                <c:ptCount val="21"/>
                <c:pt idx="0">
                  <c:v>54.398</c:v>
                </c:pt>
                <c:pt idx="1">
                  <c:v>53.956</c:v>
                </c:pt>
                <c:pt idx="2">
                  <c:v>98.62299999999999</c:v>
                </c:pt>
                <c:pt idx="3">
                  <c:v>215.046</c:v>
                </c:pt>
                <c:pt idx="4">
                  <c:v>414.568</c:v>
                </c:pt>
                <c:pt idx="5">
                  <c:v>664.214</c:v>
                </c:pt>
                <c:pt idx="6">
                  <c:v>914.843</c:v>
                </c:pt>
                <c:pt idx="7">
                  <c:v>1081.173</c:v>
                </c:pt>
                <c:pt idx="8">
                  <c:v>1126.739</c:v>
                </c:pt>
                <c:pt idx="9">
                  <c:v>1127.027</c:v>
                </c:pt>
                <c:pt idx="10">
                  <c:v>1127.94</c:v>
                </c:pt>
                <c:pt idx="11">
                  <c:v>1129.457</c:v>
                </c:pt>
                <c:pt idx="12">
                  <c:v>1123.849</c:v>
                </c:pt>
                <c:pt idx="13">
                  <c:v>1112.97</c:v>
                </c:pt>
                <c:pt idx="14">
                  <c:v>1110.137</c:v>
                </c:pt>
                <c:pt idx="15">
                  <c:v>1100.418</c:v>
                </c:pt>
                <c:pt idx="16">
                  <c:v>1093.55</c:v>
                </c:pt>
                <c:pt idx="17">
                  <c:v>1087.183</c:v>
                </c:pt>
                <c:pt idx="18">
                  <c:v>1069.406</c:v>
                </c:pt>
                <c:pt idx="19">
                  <c:v>1057.35</c:v>
                </c:pt>
                <c:pt idx="20">
                  <c:v>1050.439</c:v>
                </c:pt>
              </c:numCache>
            </c:numRef>
          </c:yVal>
          <c:smooth val="1"/>
        </c:ser>
        <c:dLbls/>
        <c:axId val="227335160"/>
        <c:axId val="227343704"/>
      </c:scatterChart>
      <c:valAx>
        <c:axId val="227335160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</a:t>
                </a:r>
                <a:r>
                  <a:rPr lang="en-US" dirty="0" smtClean="0"/>
                  <a:t>ime </a:t>
                </a:r>
                <a:r>
                  <a:rPr lang="en-US" dirty="0"/>
                  <a:t>(min)</a:t>
                </a:r>
              </a:p>
            </c:rich>
          </c:tx>
        </c:title>
        <c:numFmt formatCode="0" sourceLinked="1"/>
        <c:tickLblPos val="nextTo"/>
        <c:crossAx val="227343704"/>
        <c:crosses val="autoZero"/>
        <c:crossBetween val="midCat"/>
      </c:valAx>
      <c:valAx>
        <c:axId val="227343704"/>
        <c:scaling>
          <c:orientation val="minMax"/>
          <c:max val="140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0" sourceLinked="0"/>
        <c:tickLblPos val="nextTo"/>
        <c:crossAx val="227335160"/>
        <c:crosses val="autoZero"/>
        <c:crossBetween val="midCat"/>
      </c:valAx>
      <c:spPr>
        <a:noFill/>
        <a:ln>
          <a:solidFill>
            <a:srgbClr val="000000"/>
          </a:solidFill>
        </a:ln>
      </c:spPr>
    </c:plotArea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smoothMarker"/>
        <c:ser>
          <c:idx val="1"/>
          <c:order val="0"/>
          <c:tx>
            <c:strRef>
              <c:f>'15-Apr-14 ReAsH'!$M$3</c:f>
              <c:strCache>
                <c:ptCount val="1"/>
                <c:pt idx="0">
                  <c:v>rplX 2a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ReAsH'!$M$4:$M$24</c:f>
              <c:numCache>
                <c:formatCode>0.00</c:formatCode>
                <c:ptCount val="21"/>
                <c:pt idx="0">
                  <c:v>56.019</c:v>
                </c:pt>
                <c:pt idx="1">
                  <c:v>56.52</c:v>
                </c:pt>
                <c:pt idx="2">
                  <c:v>99.65900000000001</c:v>
                </c:pt>
                <c:pt idx="3">
                  <c:v>214.571</c:v>
                </c:pt>
                <c:pt idx="4">
                  <c:v>408.309</c:v>
                </c:pt>
                <c:pt idx="5">
                  <c:v>658.639</c:v>
                </c:pt>
                <c:pt idx="6">
                  <c:v>920.117</c:v>
                </c:pt>
                <c:pt idx="7">
                  <c:v>1108.536</c:v>
                </c:pt>
                <c:pt idx="8">
                  <c:v>1165.204</c:v>
                </c:pt>
                <c:pt idx="9">
                  <c:v>1175.22</c:v>
                </c:pt>
                <c:pt idx="10">
                  <c:v>1172.662</c:v>
                </c:pt>
                <c:pt idx="11">
                  <c:v>1173.349</c:v>
                </c:pt>
                <c:pt idx="12">
                  <c:v>1166.996</c:v>
                </c:pt>
                <c:pt idx="13">
                  <c:v>1160.209</c:v>
                </c:pt>
                <c:pt idx="14">
                  <c:v>1158.728</c:v>
                </c:pt>
                <c:pt idx="15">
                  <c:v>1149.285</c:v>
                </c:pt>
                <c:pt idx="16">
                  <c:v>1142.627</c:v>
                </c:pt>
                <c:pt idx="17">
                  <c:v>1135.524</c:v>
                </c:pt>
                <c:pt idx="18">
                  <c:v>1123.597</c:v>
                </c:pt>
                <c:pt idx="19">
                  <c:v>1103.942</c:v>
                </c:pt>
                <c:pt idx="20">
                  <c:v>1097.598</c:v>
                </c:pt>
              </c:numCache>
            </c:numRef>
          </c:yVal>
          <c:smooth val="1"/>
        </c:ser>
        <c:ser>
          <c:idx val="6"/>
          <c:order val="1"/>
          <c:tx>
            <c:strRef>
              <c:f>'15-Apr-14 ReAsH'!$R$3</c:f>
              <c:strCache>
                <c:ptCount val="1"/>
                <c:pt idx="0">
                  <c:v>rplX 2f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'15-Apr-14 ReAsH'!$A$4:$A$24</c:f>
              <c:numCache>
                <c:formatCode>0</c:formatCode>
                <c:ptCount val="21"/>
                <c:pt idx="0">
                  <c:v>0.0</c:v>
                </c:pt>
                <c:pt idx="1">
                  <c:v>15.0</c:v>
                </c:pt>
                <c:pt idx="2">
                  <c:v>30.0</c:v>
                </c:pt>
                <c:pt idx="3">
                  <c:v>45.0</c:v>
                </c:pt>
                <c:pt idx="4">
                  <c:v>60.0</c:v>
                </c:pt>
                <c:pt idx="5">
                  <c:v>75.0</c:v>
                </c:pt>
                <c:pt idx="6">
                  <c:v>90.0</c:v>
                </c:pt>
                <c:pt idx="7">
                  <c:v>105.0</c:v>
                </c:pt>
                <c:pt idx="8">
                  <c:v>120.0</c:v>
                </c:pt>
                <c:pt idx="9">
                  <c:v>135.0</c:v>
                </c:pt>
                <c:pt idx="10">
                  <c:v>150.0</c:v>
                </c:pt>
                <c:pt idx="11">
                  <c:v>165.0</c:v>
                </c:pt>
                <c:pt idx="12">
                  <c:v>180.0</c:v>
                </c:pt>
                <c:pt idx="13">
                  <c:v>195.0</c:v>
                </c:pt>
                <c:pt idx="14">
                  <c:v>210.0</c:v>
                </c:pt>
                <c:pt idx="15">
                  <c:v>225.0</c:v>
                </c:pt>
                <c:pt idx="16">
                  <c:v>240.0</c:v>
                </c:pt>
                <c:pt idx="17">
                  <c:v>255.0</c:v>
                </c:pt>
                <c:pt idx="18">
                  <c:v>270.0</c:v>
                </c:pt>
                <c:pt idx="19">
                  <c:v>285.0</c:v>
                </c:pt>
                <c:pt idx="20">
                  <c:v>300.0</c:v>
                </c:pt>
              </c:numCache>
            </c:numRef>
          </c:xVal>
          <c:yVal>
            <c:numRef>
              <c:f>'15-Apr-14 ReAsH'!$R$4:$R$24</c:f>
              <c:numCache>
                <c:formatCode>0.00</c:formatCode>
                <c:ptCount val="21"/>
                <c:pt idx="0">
                  <c:v>53.45</c:v>
                </c:pt>
                <c:pt idx="1">
                  <c:v>51.983</c:v>
                </c:pt>
                <c:pt idx="2">
                  <c:v>65.17100000000001</c:v>
                </c:pt>
                <c:pt idx="3">
                  <c:v>87.004</c:v>
                </c:pt>
                <c:pt idx="4">
                  <c:v>113.584</c:v>
                </c:pt>
                <c:pt idx="5">
                  <c:v>140.515</c:v>
                </c:pt>
                <c:pt idx="6">
                  <c:v>165.584</c:v>
                </c:pt>
                <c:pt idx="7">
                  <c:v>188.724</c:v>
                </c:pt>
                <c:pt idx="8">
                  <c:v>206.775</c:v>
                </c:pt>
                <c:pt idx="9">
                  <c:v>221.702</c:v>
                </c:pt>
                <c:pt idx="10">
                  <c:v>234.962</c:v>
                </c:pt>
                <c:pt idx="11">
                  <c:v>243.62</c:v>
                </c:pt>
                <c:pt idx="12">
                  <c:v>248.462</c:v>
                </c:pt>
                <c:pt idx="13">
                  <c:v>254.589</c:v>
                </c:pt>
                <c:pt idx="14">
                  <c:v>257.55</c:v>
                </c:pt>
                <c:pt idx="15">
                  <c:v>259.462</c:v>
                </c:pt>
                <c:pt idx="16">
                  <c:v>260.728</c:v>
                </c:pt>
                <c:pt idx="17">
                  <c:v>259.866</c:v>
                </c:pt>
                <c:pt idx="18">
                  <c:v>257.353</c:v>
                </c:pt>
                <c:pt idx="19">
                  <c:v>251.906</c:v>
                </c:pt>
                <c:pt idx="20">
                  <c:v>250.087</c:v>
                </c:pt>
              </c:numCache>
            </c:numRef>
          </c:yVal>
          <c:smooth val="1"/>
        </c:ser>
        <c:dLbls/>
        <c:axId val="227430952"/>
        <c:axId val="227422632"/>
      </c:scatterChart>
      <c:valAx>
        <c:axId val="227430952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</a:t>
                </a:r>
                <a:r>
                  <a:rPr lang="en-US" dirty="0" smtClean="0"/>
                  <a:t>ime </a:t>
                </a:r>
                <a:r>
                  <a:rPr lang="en-US" dirty="0"/>
                  <a:t>(min)</a:t>
                </a:r>
              </a:p>
            </c:rich>
          </c:tx>
        </c:title>
        <c:numFmt formatCode="0" sourceLinked="1"/>
        <c:tickLblPos val="nextTo"/>
        <c:crossAx val="227422632"/>
        <c:crosses val="autoZero"/>
        <c:crossBetween val="midCat"/>
      </c:valAx>
      <c:valAx>
        <c:axId val="227422632"/>
        <c:scaling>
          <c:orientation val="minMax"/>
          <c:max val="140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Protein Production</a:t>
                </a:r>
              </a:p>
            </c:rich>
          </c:tx>
        </c:title>
        <c:numFmt formatCode="0" sourceLinked="0"/>
        <c:tickLblPos val="nextTo"/>
        <c:crossAx val="227430952"/>
        <c:crosses val="autoZero"/>
        <c:crossBetween val="midCat"/>
      </c:valAx>
      <c:spPr>
        <a:noFill/>
        <a:ln>
          <a:solidFill>
            <a:srgbClr val="000000"/>
          </a:solidFill>
        </a:ln>
      </c:spPr>
    </c:plotArea>
    <c:plotVisOnly val="1"/>
    <c:dispBlanksAs val="gap"/>
  </c:chart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5" tIns="0" rIns="19435" bIns="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itchFamily="-110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957" y="0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5" tIns="0" rIns="19435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itchFamily="-110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629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5" tIns="0" rIns="19435" bIns="0" numCol="1" anchor="b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itchFamily="-110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5" tIns="0" rIns="19435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itchFamily="-110" charset="0"/>
              </a:defRPr>
            </a:lvl1pPr>
          </a:lstStyle>
          <a:p>
            <a:fld id="{F294CCFB-749A-2F47-8EBA-00DE4241A4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4323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5" tIns="0" rIns="19435" bIns="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itchFamily="-110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57" y="0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5" tIns="0" rIns="19435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itchFamily="-110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0629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5" tIns="0" rIns="19435" bIns="0" numCol="1" anchor="b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itchFamily="-110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35" tIns="0" rIns="19435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itchFamily="-110" charset="0"/>
              </a:defRPr>
            </a:lvl1pPr>
          </a:lstStyle>
          <a:p>
            <a:fld id="{1783C958-1F1B-2347-8B37-D6BC4B56CB47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2741" y="4420315"/>
            <a:ext cx="5151195" cy="418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704850"/>
            <a:ext cx="4635500" cy="3476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4872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01162-1504-7842-9118-6BF403B93F4D}" type="slidenum">
              <a:rPr lang="en-US"/>
              <a:pPr/>
              <a:t>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804" indent="-291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851" indent="-23317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2191" indent="-23317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8531" indent="-23317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873" indent="-2331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1212" indent="-2331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7554" indent="-2331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3892" indent="-2331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95B5DC-FC06-E541-94FA-D1A26027B0EA}" type="slidenum">
              <a:rPr lang="en-US" sz="1200"/>
              <a:pPr/>
              <a:t>3</a:t>
            </a:fld>
            <a:endParaRPr lang="en-US" sz="1200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We bring these together with high-density microfluidic devices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stats on microfluidics as tools?</a:t>
            </a:r>
          </a:p>
          <a:p>
            <a:r>
              <a:rPr lang="en-US" dirty="0" smtClean="0"/>
              <a:t>Still a developing field</a:t>
            </a:r>
          </a:p>
          <a:p>
            <a:r>
              <a:rPr lang="en-US" dirty="0" smtClean="0"/>
              <a:t>3D printing concentrators on the front end!  </a:t>
            </a:r>
          </a:p>
          <a:p>
            <a:r>
              <a:rPr lang="en-US" dirty="0" smtClean="0"/>
              <a:t>Pentium</a:t>
            </a:r>
            <a:r>
              <a:rPr lang="en-US" baseline="0" dirty="0" smtClean="0"/>
              <a:t> I to </a:t>
            </a:r>
            <a:r>
              <a:rPr lang="en-US" baseline="0" dirty="0" err="1" smtClean="0"/>
              <a:t>pentium</a:t>
            </a:r>
            <a:r>
              <a:rPr lang="en-US" baseline="0" dirty="0" smtClean="0"/>
              <a:t> 5</a:t>
            </a:r>
          </a:p>
          <a:p>
            <a:r>
              <a:rPr lang="en-US" baseline="0" dirty="0" smtClean="0"/>
              <a:t>Ease of use, sample in, data out</a:t>
            </a:r>
          </a:p>
          <a:p>
            <a:r>
              <a:rPr lang="en-US" baseline="0" dirty="0" smtClean="0"/>
              <a:t>Make a great discovery, but it stays in one lab!!!!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Crick’s “frozen accident” – human engineering can unfreeze</a:t>
            </a:r>
            <a:r>
              <a:rPr lang="en-US" baseline="0" dirty="0" smtClean="0"/>
              <a:t>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9175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</a:t>
            </a:r>
            <a:r>
              <a:rPr lang="en-US" baseline="0" dirty="0" smtClean="0"/>
              <a:t> from </a:t>
            </a:r>
            <a:r>
              <a:rPr lang="en-US" b="1" dirty="0" err="1" smtClean="0"/>
              <a:t>Sainani</a:t>
            </a:r>
            <a:r>
              <a:rPr lang="en-US" b="1" baseline="0" dirty="0" smtClean="0"/>
              <a:t> </a:t>
            </a:r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099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772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2104" y="1389888"/>
            <a:ext cx="7479792" cy="1298448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 sz="3600"/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6202" name="Rectangle 108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2104" y="3008376"/>
            <a:ext cx="7479792" cy="1792224"/>
          </a:xfrm>
          <a:prstGeom prst="rect">
            <a:avLst/>
          </a:prstGeom>
          <a:ln w="12700">
            <a:headEnd type="none" w="sm" len="sm"/>
            <a:tailEnd type="none" w="sm" len="sm"/>
          </a:ln>
        </p:spPr>
        <p:txBody>
          <a:bodyPr lIns="91440" tIns="45720" rIns="91440" bIns="4572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None/>
              <a:defRPr sz="2200"/>
            </a:lvl1pPr>
          </a:lstStyle>
          <a:p>
            <a:r>
              <a:rPr lang="en-US" altLang="en-US" smtClean="0"/>
              <a:t>Click to edit Master subtitle style</a:t>
            </a:r>
            <a:endParaRPr lang="en-US" altLang="en-US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0" y="950976"/>
            <a:ext cx="91440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144" y="0"/>
              </a:cxn>
              <a:cxn ang="0">
                <a:pos x="0" y="0"/>
              </a:cxn>
            </a:cxnLst>
            <a:rect l="0" t="0" r="r" b="b"/>
            <a:pathLst>
              <a:path w="6145" h="1">
                <a:moveTo>
                  <a:pt x="0" y="0"/>
                </a:moveTo>
                <a:lnTo>
                  <a:pt x="6144" y="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chemeClr val="accent4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0" y="6355080"/>
            <a:ext cx="91440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144" y="0"/>
              </a:cxn>
              <a:cxn ang="0">
                <a:pos x="0" y="0"/>
              </a:cxn>
            </a:cxnLst>
            <a:rect l="0" t="0" r="r" b="b"/>
            <a:pathLst>
              <a:path w="6145" h="1">
                <a:moveTo>
                  <a:pt x="0" y="0"/>
                </a:moveTo>
                <a:lnTo>
                  <a:pt x="6144" y="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chemeClr val="accent4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1" descr="LL_Logo_blu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862072" y="5111496"/>
            <a:ext cx="3429000" cy="345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1344168" y="1700784"/>
            <a:ext cx="6455664" cy="394106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/>
          <a:lstStyle>
            <a:lvl1pPr marL="0" indent="0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/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344168" y="1252728"/>
            <a:ext cx="6455664" cy="374904"/>
          </a:xfrm>
          <a:prstGeom prst="rect">
            <a:avLst/>
          </a:prstGeom>
        </p:spPr>
        <p:txBody>
          <a:bodyPr vert="horz" anchor="b" anchorCtr="0"/>
          <a:lstStyle>
            <a:lvl1pPr marL="0" indent="0" algn="ctr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800" baseline="0"/>
            </a:lvl1pPr>
            <a:lvl2pPr marL="520700" indent="0">
              <a:buNone/>
              <a:defRPr/>
            </a:lvl2pPr>
            <a:lvl3pPr marL="976313" indent="0">
              <a:buNone/>
              <a:defRPr/>
            </a:lvl3pPr>
            <a:lvl4pPr marL="1427162" indent="0"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344168" y="5705856"/>
            <a:ext cx="6455664" cy="274320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200" b="1" i="0" baseline="0"/>
            </a:lvl1pPr>
            <a:lvl2pPr marL="520700" indent="0">
              <a:buNone/>
              <a:defRPr/>
            </a:lvl2pPr>
            <a:lvl3pPr marL="976313" indent="0">
              <a:buNone/>
              <a:defRPr/>
            </a:lvl3pPr>
            <a:lvl4pPr marL="1427162" indent="0"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709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289304"/>
            <a:ext cx="8193024" cy="4828032"/>
          </a:xfrm>
          <a:prstGeom prst="rect">
            <a:avLst/>
          </a:prstGeom>
        </p:spPr>
        <p:txBody>
          <a:bodyPr/>
          <a:lstStyle>
            <a:lvl1pPr marL="237744" indent="-237744">
              <a:lnSpc>
                <a:spcPts val="2200"/>
              </a:lnSpc>
              <a:spcBef>
                <a:spcPts val="1200"/>
              </a:spcBef>
              <a:buSzPct val="100000"/>
              <a:buFont typeface="Arial"/>
              <a:buChar char="•"/>
              <a:defRPr/>
            </a:lvl1pPr>
            <a:lvl2pPr marL="539496" indent="-256032">
              <a:lnSpc>
                <a:spcPts val="2000"/>
              </a:lnSpc>
              <a:spcBef>
                <a:spcPts val="600"/>
              </a:spcBef>
              <a:defRPr/>
            </a:lvl2pPr>
            <a:lvl3pPr marL="758952" indent="-182880">
              <a:lnSpc>
                <a:spcPts val="1800"/>
              </a:lnSpc>
              <a:spcBef>
                <a:spcPts val="600"/>
              </a:spcBef>
              <a:buSzPct val="90000"/>
              <a:buFont typeface="Arial"/>
              <a:buChar char="•"/>
              <a:defRPr/>
            </a:lvl3pPr>
            <a:lvl4pPr marL="1033272" indent="0">
              <a:lnSpc>
                <a:spcPts val="1600"/>
              </a:lnSpc>
              <a:spcBef>
                <a:spcPts val="600"/>
              </a:spcBef>
              <a:buFontTx/>
              <a:buNone/>
              <a:defRPr/>
            </a:lvl4pPr>
            <a:lvl5pPr marL="1261872" indent="0">
              <a:lnSpc>
                <a:spcPts val="1400"/>
              </a:lnSpc>
              <a:spcBef>
                <a:spcPts val="600"/>
              </a:spcBef>
              <a:buSzPct val="85000"/>
              <a:buFontTx/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5488" y="1289304"/>
            <a:ext cx="3986784" cy="4828032"/>
          </a:xfrm>
          <a:prstGeom prst="rect">
            <a:avLst/>
          </a:prstGeom>
        </p:spPr>
        <p:txBody>
          <a:bodyPr/>
          <a:lstStyle>
            <a:lvl1pPr marL="237744" indent="-237744">
              <a:lnSpc>
                <a:spcPts val="2200"/>
              </a:lnSpc>
              <a:spcBef>
                <a:spcPts val="1200"/>
              </a:spcBef>
              <a:buSzPct val="100000"/>
              <a:buFont typeface="Arial"/>
              <a:buChar char="•"/>
              <a:defRPr/>
            </a:lvl1pPr>
            <a:lvl2pPr marL="539496" indent="-256032">
              <a:lnSpc>
                <a:spcPts val="2000"/>
              </a:lnSpc>
              <a:spcBef>
                <a:spcPts val="600"/>
              </a:spcBef>
              <a:defRPr/>
            </a:lvl2pPr>
            <a:lvl3pPr marL="758952" indent="-182880">
              <a:lnSpc>
                <a:spcPts val="18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lvl3pPr>
            <a:lvl4pPr marL="1033272" indent="0">
              <a:lnSpc>
                <a:spcPts val="1600"/>
              </a:lnSpc>
              <a:spcBef>
                <a:spcPts val="600"/>
              </a:spcBef>
              <a:buFontTx/>
              <a:buNone/>
              <a:defRPr/>
            </a:lvl4pPr>
            <a:lvl5pPr marL="1261872" indent="0">
              <a:lnSpc>
                <a:spcPts val="1400"/>
              </a:lnSpc>
              <a:spcBef>
                <a:spcPts val="600"/>
              </a:spcBef>
              <a:buSzPct val="85000"/>
              <a:buFontTx/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663440" y="1289304"/>
            <a:ext cx="3986784" cy="4828032"/>
          </a:xfrm>
          <a:prstGeom prst="rect">
            <a:avLst/>
          </a:prstGeom>
        </p:spPr>
        <p:txBody>
          <a:bodyPr/>
          <a:lstStyle>
            <a:lvl1pPr marL="237744" indent="-237744">
              <a:lnSpc>
                <a:spcPts val="2200"/>
              </a:lnSpc>
              <a:spcBef>
                <a:spcPts val="1200"/>
              </a:spcBef>
              <a:buSzPct val="100000"/>
              <a:buFont typeface="Arial"/>
              <a:buChar char="•"/>
              <a:defRPr/>
            </a:lvl1pPr>
            <a:lvl2pPr marL="539496" indent="-256032">
              <a:lnSpc>
                <a:spcPts val="2000"/>
              </a:lnSpc>
              <a:spcBef>
                <a:spcPts val="600"/>
              </a:spcBef>
              <a:defRPr/>
            </a:lvl2pPr>
            <a:lvl3pPr marL="758952" indent="-182880">
              <a:lnSpc>
                <a:spcPts val="18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lvl3pPr>
            <a:lvl4pPr marL="1033272" indent="0">
              <a:lnSpc>
                <a:spcPts val="1600"/>
              </a:lnSpc>
              <a:spcBef>
                <a:spcPts val="600"/>
              </a:spcBef>
              <a:buFontTx/>
              <a:buNone/>
              <a:defRPr/>
            </a:lvl4pPr>
            <a:lvl5pPr marL="1261872" indent="0">
              <a:lnSpc>
                <a:spcPts val="1400"/>
              </a:lnSpc>
              <a:spcBef>
                <a:spcPts val="600"/>
              </a:spcBef>
              <a:buSzPct val="85000"/>
              <a:buFontTx/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780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714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with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832" y="146304"/>
            <a:ext cx="7260336" cy="46634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289304"/>
            <a:ext cx="8193024" cy="4828032"/>
          </a:xfrm>
          <a:prstGeom prst="rect">
            <a:avLst/>
          </a:prstGeom>
        </p:spPr>
        <p:txBody>
          <a:bodyPr/>
          <a:lstStyle>
            <a:lvl1pPr marL="237744" indent="-237744">
              <a:lnSpc>
                <a:spcPts val="2200"/>
              </a:lnSpc>
              <a:spcBef>
                <a:spcPts val="1200"/>
              </a:spcBef>
              <a:buSzPct val="100000"/>
              <a:buFont typeface="Arial"/>
              <a:buChar char="•"/>
              <a:defRPr/>
            </a:lvl1pPr>
            <a:lvl2pPr marL="539496" indent="-256032">
              <a:lnSpc>
                <a:spcPts val="2000"/>
              </a:lnSpc>
              <a:spcBef>
                <a:spcPts val="600"/>
              </a:spcBef>
              <a:defRPr/>
            </a:lvl2pPr>
            <a:lvl3pPr marL="758952" indent="-182880">
              <a:lnSpc>
                <a:spcPts val="1800"/>
              </a:lnSpc>
              <a:spcBef>
                <a:spcPts val="600"/>
              </a:spcBef>
              <a:buSzPct val="90000"/>
              <a:buFont typeface="Wingdings" charset="2"/>
              <a:buChar char="§"/>
              <a:defRPr/>
            </a:lvl3pPr>
            <a:lvl4pPr marL="1033272" indent="0">
              <a:lnSpc>
                <a:spcPts val="1600"/>
              </a:lnSpc>
              <a:spcBef>
                <a:spcPts val="600"/>
              </a:spcBef>
              <a:buFontTx/>
              <a:buNone/>
              <a:defRPr/>
            </a:lvl4pPr>
            <a:lvl5pPr marL="1261872" indent="0">
              <a:lnSpc>
                <a:spcPts val="1400"/>
              </a:lnSpc>
              <a:spcBef>
                <a:spcPts val="600"/>
              </a:spcBef>
              <a:buSzPct val="85000"/>
              <a:buFontTx/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41832" y="594360"/>
            <a:ext cx="7260336" cy="304800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ts val="24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2400" baseline="0"/>
            </a:lvl1pPr>
            <a:lvl2pPr marL="520700" indent="0">
              <a:buNone/>
              <a:defRPr/>
            </a:lvl2pPr>
            <a:lvl3pPr marL="976313" indent="0">
              <a:buNone/>
              <a:defRPr/>
            </a:lvl3pPr>
            <a:lvl4pPr marL="1427162" indent="0"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134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682496"/>
            <a:ext cx="8193024" cy="4443984"/>
          </a:xfrm>
          <a:prstGeom prst="rect">
            <a:avLst/>
          </a:prstGeom>
        </p:spPr>
        <p:txBody>
          <a:bodyPr anchor="t" anchorCtr="1"/>
          <a:lstStyle>
            <a:lvl1pPr marL="237744" indent="-237744">
              <a:lnSpc>
                <a:spcPts val="2200"/>
              </a:lnSpc>
              <a:spcBef>
                <a:spcPts val="1500"/>
              </a:spcBef>
              <a:buSzPct val="100000"/>
              <a:buFont typeface="Arial"/>
              <a:buChar char="•"/>
              <a:defRPr/>
            </a:lvl1pPr>
            <a:lvl2pPr marL="539496" indent="-256032">
              <a:lnSpc>
                <a:spcPts val="2000"/>
              </a:lnSpc>
              <a:spcBef>
                <a:spcPts val="1500"/>
              </a:spcBef>
              <a:defRPr/>
            </a:lvl2pPr>
            <a:lvl3pPr marL="758952" indent="-182880">
              <a:lnSpc>
                <a:spcPts val="1800"/>
              </a:lnSpc>
              <a:spcBef>
                <a:spcPts val="1500"/>
              </a:spcBef>
              <a:buSzPct val="90000"/>
              <a:buFont typeface="Wingdings" charset="2"/>
              <a:buChar char="§"/>
              <a:defRPr/>
            </a:lvl3pPr>
            <a:lvl4pPr marL="1033272" indent="0">
              <a:lnSpc>
                <a:spcPts val="1600"/>
              </a:lnSpc>
              <a:spcBef>
                <a:spcPts val="1500"/>
              </a:spcBef>
              <a:buFontTx/>
              <a:buNone/>
              <a:defRPr/>
            </a:lvl4pPr>
            <a:lvl5pPr marL="1261872" indent="0">
              <a:lnSpc>
                <a:spcPts val="1400"/>
              </a:lnSpc>
              <a:spcBef>
                <a:spcPts val="1500"/>
              </a:spcBef>
              <a:buSzPct val="85000"/>
              <a:buFontTx/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134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81912" y="1764792"/>
            <a:ext cx="5971032" cy="377647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/>
          <a:lstStyle>
            <a:lvl1pPr marL="0" indent="0" algn="ctr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81912" y="1316736"/>
            <a:ext cx="5971032" cy="374904"/>
          </a:xfrm>
          <a:prstGeom prst="rect">
            <a:avLst/>
          </a:prstGeom>
        </p:spPr>
        <p:txBody>
          <a:bodyPr vert="horz" anchor="b" anchorCtr="0"/>
          <a:lstStyle>
            <a:lvl1pPr marL="0" indent="0" algn="ctr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800" baseline="0"/>
            </a:lvl1pPr>
            <a:lvl2pPr marL="520700" indent="0">
              <a:buNone/>
              <a:defRPr/>
            </a:lvl2pPr>
            <a:lvl3pPr marL="976313" indent="0">
              <a:buNone/>
              <a:defRPr/>
            </a:lvl3pPr>
            <a:lvl4pPr marL="1427162" indent="0"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581912" y="5605272"/>
            <a:ext cx="5971032" cy="274320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200" b="1" i="0" baseline="0"/>
            </a:lvl1pPr>
            <a:lvl2pPr marL="520700" indent="0">
              <a:buNone/>
              <a:defRPr/>
            </a:lvl2pPr>
            <a:lvl3pPr marL="976313" indent="0">
              <a:buNone/>
              <a:defRPr/>
            </a:lvl3pPr>
            <a:lvl4pPr marL="1427162" indent="0"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790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1737360" y="1828800"/>
            <a:ext cx="5687568" cy="334670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/>
          <a:lstStyle>
            <a:lvl1pPr marL="0" indent="0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737360" y="1371600"/>
            <a:ext cx="5687568" cy="374904"/>
          </a:xfrm>
          <a:prstGeom prst="rect">
            <a:avLst/>
          </a:prstGeom>
        </p:spPr>
        <p:txBody>
          <a:bodyPr vert="horz" anchor="b" anchorCtr="0"/>
          <a:lstStyle>
            <a:lvl1pPr marL="0" indent="0" algn="ctr">
              <a:lnSpc>
                <a:spcPts val="20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800" baseline="0"/>
            </a:lvl1pPr>
            <a:lvl2pPr marL="520700" indent="0">
              <a:buNone/>
              <a:defRPr/>
            </a:lvl2pPr>
            <a:lvl3pPr marL="976313" indent="0">
              <a:buNone/>
              <a:defRPr/>
            </a:lvl3pPr>
            <a:lvl4pPr marL="1427162" indent="0"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737360" y="5230368"/>
            <a:ext cx="5687568" cy="274320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lnSpc>
                <a:spcPts val="1400"/>
              </a:lnSpc>
              <a:spcBef>
                <a:spcPts val="300"/>
              </a:spcBef>
              <a:spcAft>
                <a:spcPts val="600"/>
              </a:spcAft>
              <a:buFontTx/>
              <a:buNone/>
              <a:defRPr sz="1200" b="1" i="0" baseline="0"/>
            </a:lvl1pPr>
            <a:lvl2pPr marL="520700" indent="0">
              <a:buNone/>
              <a:defRPr/>
            </a:lvl2pPr>
            <a:lvl3pPr marL="976313" indent="0">
              <a:buNone/>
              <a:defRPr/>
            </a:lvl3pPr>
            <a:lvl4pPr marL="1427162" indent="0"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03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41832" y="100584"/>
            <a:ext cx="7260336" cy="81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64" tIns="46033" rIns="92064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0" y="950976"/>
            <a:ext cx="91440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144" y="0"/>
              </a:cxn>
              <a:cxn ang="0">
                <a:pos x="0" y="0"/>
              </a:cxn>
            </a:cxnLst>
            <a:rect l="0" t="0" r="r" b="b"/>
            <a:pathLst>
              <a:path w="6145" h="1">
                <a:moveTo>
                  <a:pt x="0" y="0"/>
                </a:moveTo>
                <a:lnTo>
                  <a:pt x="6144" y="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chemeClr val="accent4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320040" y="6455664"/>
            <a:ext cx="1088136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00" b="0" i="0" baseline="0" dirty="0" smtClean="0"/>
              <a:t>CBA Bits Bio-</a:t>
            </a:r>
            <a:fld id="{321F32AB-3DDB-C54A-A434-42EC1FB733CD}" type="slidenum">
              <a:rPr lang="en-US" altLang="en-US" sz="700" b="0" i="0" smtClean="0"/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en-US" sz="700" b="0" i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00" b="0" i="0" baseline="0" dirty="0" smtClean="0"/>
              <a:t>Carr 5/1/14</a:t>
            </a: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0" y="6355080"/>
            <a:ext cx="91440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144" y="0"/>
              </a:cxn>
              <a:cxn ang="0">
                <a:pos x="0" y="0"/>
              </a:cxn>
            </a:cxnLst>
            <a:rect l="0" t="0" r="r" b="b"/>
            <a:pathLst>
              <a:path w="6145" h="1">
                <a:moveTo>
                  <a:pt x="0" y="0"/>
                </a:moveTo>
                <a:lnTo>
                  <a:pt x="6144" y="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chemeClr val="accent4"/>
            </a:soli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LL_Logo_blue_nomark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775704" y="6473952"/>
            <a:ext cx="2023269" cy="230071"/>
          </a:xfrm>
          <a:prstGeom prst="rect">
            <a:avLst/>
          </a:prstGeom>
        </p:spPr>
      </p:pic>
      <p:pic>
        <p:nvPicPr>
          <p:cNvPr id="6" name="Picture 5" descr="LL_Logo_alone_blu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65760" y="246888"/>
            <a:ext cx="548658" cy="5311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62" r:id="rId5"/>
    <p:sldLayoutId id="2147483656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ctr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0" charset="0"/>
        </a:defRPr>
      </a:lvl2pPr>
      <a:lvl3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0" charset="0"/>
        </a:defRPr>
      </a:lvl3pPr>
      <a:lvl4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0" charset="0"/>
        </a:defRPr>
      </a:lvl4pPr>
      <a:lvl5pPr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0" charset="0"/>
        </a:defRPr>
      </a:lvl5pPr>
      <a:lvl6pPr marL="4572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0" charset="0"/>
        </a:defRPr>
      </a:lvl6pPr>
      <a:lvl7pPr marL="9144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0" charset="0"/>
        </a:defRPr>
      </a:lvl7pPr>
      <a:lvl8pPr marL="13716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0" charset="0"/>
        </a:defRPr>
      </a:lvl8pPr>
      <a:lvl9pPr marL="1828800" algn="ctr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25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41313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pitchFamily="-110" charset="-128"/>
        </a:defRPr>
      </a:lvl2pPr>
      <a:lvl3pPr marL="1204913" indent="-2286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600" b="1">
          <a:solidFill>
            <a:schemeClr val="tx1"/>
          </a:solidFill>
          <a:latin typeface="+mn-lt"/>
          <a:ea typeface="ＭＳ Ｐゴシック" pitchFamily="-110" charset="-128"/>
        </a:defRPr>
      </a:lvl3pPr>
      <a:lvl4pPr marL="1546225" indent="-119063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4pPr>
      <a:lvl5pPr marL="18288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5pPr>
      <a:lvl6pPr marL="22860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6pPr>
      <a:lvl7pPr marL="27432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7pPr>
      <a:lvl8pPr marL="32004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8pPr>
      <a:lvl9pPr marL="3657600" algn="l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SzPct val="100000"/>
        <a:buChar char=" 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chart" Target="../charts/chart8.xml"/><Relationship Id="rId13" Type="http://schemas.openxmlformats.org/officeDocument/2006/relationships/chart" Target="../charts/chart9.xml"/><Relationship Id="rId14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37.png"/><Relationship Id="rId4" Type="http://schemas.openxmlformats.org/officeDocument/2006/relationships/chart" Target="../charts/chart7.xml"/><Relationship Id="rId5" Type="http://schemas.openxmlformats.org/officeDocument/2006/relationships/image" Target="../media/image38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14.xml"/><Relationship Id="rId12" Type="http://schemas.openxmlformats.org/officeDocument/2006/relationships/chart" Target="../charts/chart15.xml"/><Relationship Id="rId13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8" Type="http://schemas.openxmlformats.org/officeDocument/2006/relationships/chart" Target="../charts/chart11.xml"/><Relationship Id="rId9" Type="http://schemas.openxmlformats.org/officeDocument/2006/relationships/chart" Target="../charts/chart12.xml"/><Relationship Id="rId10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3" Type="http://schemas.openxmlformats.org/officeDocument/2006/relationships/image" Target="../media/image46.jpeg"/><Relationship Id="rId14" Type="http://schemas.openxmlformats.org/officeDocument/2006/relationships/image" Target="../media/image32.jpeg"/><Relationship Id="rId15" Type="http://schemas.microsoft.com/office/2007/relationships/hdphoto" Target="../media/hdphoto2.wdp"/><Relationship Id="rId16" Type="http://schemas.openxmlformats.org/officeDocument/2006/relationships/image" Target="../media/image31.jpeg"/><Relationship Id="rId17" Type="http://schemas.microsoft.com/office/2007/relationships/hdphoto" Target="../media/hdphoto1.wdp"/><Relationship Id="rId18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42.wmf"/><Relationship Id="rId9" Type="http://schemas.openxmlformats.org/officeDocument/2006/relationships/image" Target="../media/image43.wmf"/><Relationship Id="rId10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png"/><Relationship Id="rId10" Type="http://schemas.openxmlformats.org/officeDocument/2006/relationships/chart" Target="../charts/chart1.xml"/><Relationship Id="rId11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chart" Target="../charts/chart5.xml"/><Relationship Id="rId14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Relationship Id="rId4" Type="http://schemas.microsoft.com/office/2007/relationships/hdphoto" Target="../media/hdphoto1.wdp"/><Relationship Id="rId5" Type="http://schemas.openxmlformats.org/officeDocument/2006/relationships/image" Target="../media/image32.jpeg"/><Relationship Id="rId6" Type="http://schemas.microsoft.com/office/2007/relationships/hdphoto" Target="../media/hdphoto2.wdp"/><Relationship Id="rId7" Type="http://schemas.openxmlformats.org/officeDocument/2006/relationships/image" Target="../media/image33.jpeg"/><Relationship Id="rId8" Type="http://schemas.microsoft.com/office/2007/relationships/hdphoto" Target="../media/hdphoto3.wdp"/><Relationship Id="rId9" Type="http://schemas.openxmlformats.org/officeDocument/2006/relationships/image" Target="../media/image34.jpeg"/><Relationship Id="rId10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Rapid Prototyping for Biological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2800" dirty="0" smtClean="0"/>
              <a:t>Peter Carr</a:t>
            </a:r>
          </a:p>
          <a:p>
            <a:r>
              <a:rPr lang="en-US" sz="2800" dirty="0" smtClean="0"/>
              <a:t>CBA Bits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/>
              <a:t>Biology 5/1/14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-13140" y="5557055"/>
            <a:ext cx="9157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This work is sponsored by the Assistant Secretary of Defense for Research &amp; </a:t>
            </a:r>
            <a:r>
              <a:rPr lang="en-US" sz="1400" i="1" dirty="0" smtClean="0"/>
              <a:t>Engineering under </a:t>
            </a:r>
            <a:r>
              <a:rPr lang="en-US" sz="1400" i="1" dirty="0"/>
              <a:t>Air Force Contract #FA8721-05-C-0002. Opinions, interpretations, recommendations and conclusions are those of the authors and are not necessarily endorsed by the United States Government. 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16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8848006"/>
              </p:ext>
            </p:extLst>
          </p:nvPr>
        </p:nvGraphicFramePr>
        <p:xfrm>
          <a:off x="561795" y="1804147"/>
          <a:ext cx="3607176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97"/>
                <a:gridCol w="450897"/>
                <a:gridCol w="450897"/>
                <a:gridCol w="450897"/>
                <a:gridCol w="450897"/>
                <a:gridCol w="450897"/>
                <a:gridCol w="450897"/>
                <a:gridCol w="450897"/>
              </a:tblGrid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chemeClr val="bg1"/>
                          </a:solidFill>
                        </a:rPr>
                        <a:t>Phe</a:t>
                      </a:r>
                      <a:endParaRPr 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Ser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Tyr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Cys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TTA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chemeClr val="bg1"/>
                          </a:solidFill>
                        </a:rPr>
                        <a:t>Leu</a:t>
                      </a:r>
                      <a:endParaRPr 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stop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stop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TTG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stop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Trp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chemeClr val="bg1"/>
                          </a:solidFill>
                        </a:rPr>
                        <a:t>Leu</a:t>
                      </a:r>
                      <a:endParaRPr 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Pro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His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Arg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Gln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Ile</a:t>
                      </a:r>
                      <a:endParaRPr 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Thr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Asn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AGT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Ser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AGC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Lys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Arg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Met</a:t>
                      </a:r>
                      <a:endParaRPr 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</a:rPr>
                        <a:t>Val</a:t>
                      </a:r>
                      <a:endParaRPr 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Ala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Asp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Gly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Glu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Engineer the Genetic code?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992" y="1443875"/>
            <a:ext cx="3900340" cy="1605894"/>
          </a:xfrm>
        </p:spPr>
        <p:txBody>
          <a:bodyPr/>
          <a:lstStyle/>
          <a:p>
            <a:r>
              <a:rPr lang="en-US" dirty="0" smtClean="0"/>
              <a:t>Existing code assignments are saturated</a:t>
            </a:r>
          </a:p>
          <a:p>
            <a:r>
              <a:rPr lang="en-US" dirty="0" smtClean="0"/>
              <a:t>Add in new chemical functions not seen in nature</a:t>
            </a:r>
          </a:p>
          <a:p>
            <a:r>
              <a:rPr lang="en-US" dirty="0" smtClean="0"/>
              <a:t>Better control over engineered organisms</a:t>
            </a:r>
          </a:p>
          <a:p>
            <a:r>
              <a:rPr lang="en-US" dirty="0" smtClean="0"/>
              <a:t>Block viral infection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7423618"/>
              </p:ext>
            </p:extLst>
          </p:nvPr>
        </p:nvGraphicFramePr>
        <p:xfrm>
          <a:off x="716868" y="1685168"/>
          <a:ext cx="3607176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97"/>
                <a:gridCol w="450897"/>
                <a:gridCol w="450897"/>
                <a:gridCol w="450897"/>
                <a:gridCol w="450897"/>
                <a:gridCol w="450897"/>
                <a:gridCol w="450897"/>
                <a:gridCol w="450897"/>
              </a:tblGrid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Phe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Ser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Tyr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Cys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TTA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Leu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stop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stop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TTG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stop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Trp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Leu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Pro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His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Arg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Gln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Ile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Thr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Asn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AGT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</a:rPr>
                        <a:t>Ser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AGC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Lys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Arg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Met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Val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Ala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Asp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Gly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Glu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631037" y="1196469"/>
            <a:ext cx="3729790" cy="478117"/>
            <a:chOff x="254001" y="1042737"/>
            <a:chExt cx="3729790" cy="478117"/>
          </a:xfrm>
        </p:grpSpPr>
        <p:sp>
          <p:nvSpPr>
            <p:cNvPr id="7" name="Rectangle 6"/>
            <p:cNvSpPr/>
            <p:nvPr/>
          </p:nvSpPr>
          <p:spPr bwMode="auto">
            <a:xfrm>
              <a:off x="254001" y="1042737"/>
              <a:ext cx="3729790" cy="45452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7836" y="1059189"/>
              <a:ext cx="2259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/>
                  <a:cs typeface="Arial"/>
                </a:rPr>
                <a:t>Nature’s Code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93111" y="5433717"/>
            <a:ext cx="3651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3-letter words with a choice of 4 letters =</a:t>
            </a:r>
          </a:p>
          <a:p>
            <a:pPr algn="ctr"/>
            <a:r>
              <a:rPr lang="en-US" sz="1400" b="1" dirty="0"/>
              <a:t>a</a:t>
            </a:r>
            <a:r>
              <a:rPr lang="en-US" sz="1400" b="1" dirty="0" smtClean="0"/>
              <a:t> dictionary of 64 words</a:t>
            </a:r>
            <a:endParaRPr lang="en-US" sz="14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9637810"/>
              </p:ext>
            </p:extLst>
          </p:nvPr>
        </p:nvGraphicFramePr>
        <p:xfrm>
          <a:off x="872528" y="1569323"/>
          <a:ext cx="3607176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97"/>
                <a:gridCol w="450897"/>
                <a:gridCol w="450897"/>
                <a:gridCol w="450897"/>
                <a:gridCol w="450897"/>
                <a:gridCol w="450897"/>
                <a:gridCol w="450897"/>
                <a:gridCol w="450897"/>
              </a:tblGrid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Phe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Ser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Tyr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Cys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TTA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Leu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stop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stop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TTG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TAG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stop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TGG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Trp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Leu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Pro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His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Arg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Gln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Ile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Thr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Asn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AGT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</a:rPr>
                        <a:t>Ser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AGC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Lys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Arg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Met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Val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Ala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Asp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Gly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Glu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1981829"/>
              </p:ext>
            </p:extLst>
          </p:nvPr>
        </p:nvGraphicFramePr>
        <p:xfrm>
          <a:off x="1026917" y="1458487"/>
          <a:ext cx="3607176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97"/>
                <a:gridCol w="450897"/>
                <a:gridCol w="450897"/>
                <a:gridCol w="450897"/>
                <a:gridCol w="450897"/>
                <a:gridCol w="450897"/>
                <a:gridCol w="450897"/>
                <a:gridCol w="450897"/>
              </a:tblGrid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Phe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TCT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Ser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TAT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Tyr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Cys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TCC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TAC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TTA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Leu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TCA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TAA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stop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stop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TTG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TCG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TAG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FFFF"/>
                          </a:solidFill>
                        </a:rPr>
                        <a:t>stop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TGG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Trp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CTT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Leu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CCT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Pro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His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CGT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FFFFFF"/>
                          </a:solidFill>
                        </a:rPr>
                        <a:t>Arg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CTC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CCC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CGC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CTA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CCA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Gln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CGA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CTG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CCG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CGG</a:t>
                      </a:r>
                      <a:endParaRPr lang="en-US" sz="900" b="1" dirty="0"/>
                    </a:p>
                  </a:txBody>
                  <a:tcPr anchor="ctr">
                    <a:lnL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2744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Ile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Thr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Asn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AGT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</a:rPr>
                        <a:t>Ser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AGC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Lys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Arg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Met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B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5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Val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Ala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Asp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GGT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Gly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GGC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Glu</a:t>
                      </a:r>
                      <a:endParaRPr lang="en-US" sz="900" b="1" dirty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GGA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207092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GTG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GCG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GAG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EE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GGG</a:t>
                      </a:r>
                      <a:endParaRPr lang="en-US" sz="900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FFA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368627" y="6468463"/>
            <a:ext cx="5061583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with Jacobson, Church, Isaacs, Wang, </a:t>
            </a:r>
            <a:r>
              <a:rPr lang="en-US" sz="1200" b="1" dirty="0" err="1" smtClean="0"/>
              <a:t>LaJoie</a:t>
            </a:r>
            <a:r>
              <a:rPr lang="en-US" sz="1200" b="1" dirty="0" smtClean="0"/>
              <a:t>, Sterling…</a:t>
            </a:r>
            <a:endParaRPr lang="en-US" sz="12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86899" y="1923840"/>
            <a:ext cx="3013963" cy="1853052"/>
            <a:chOff x="1209863" y="1923840"/>
            <a:chExt cx="3013963" cy="1853052"/>
          </a:xfrm>
        </p:grpSpPr>
        <p:sp>
          <p:nvSpPr>
            <p:cNvPr id="12" name="Right Arrow 11"/>
            <p:cNvSpPr/>
            <p:nvPr/>
          </p:nvSpPr>
          <p:spPr bwMode="auto">
            <a:xfrm rot="16200000">
              <a:off x="1975867" y="2288000"/>
              <a:ext cx="495505" cy="197400"/>
            </a:xfrm>
            <a:prstGeom prst="rightArrow">
              <a:avLst/>
            </a:prstGeom>
            <a:solidFill>
              <a:srgbClr val="8D32B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 rot="13283937">
              <a:off x="1209863" y="3223533"/>
              <a:ext cx="985842" cy="197400"/>
            </a:xfrm>
            <a:prstGeom prst="rightArrow">
              <a:avLst/>
            </a:prstGeom>
            <a:solidFill>
              <a:srgbClr val="8D32B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 rot="19013347">
              <a:off x="1952702" y="3579492"/>
              <a:ext cx="2271124" cy="197400"/>
            </a:xfrm>
            <a:prstGeom prst="rightArrow">
              <a:avLst/>
            </a:prstGeom>
            <a:solidFill>
              <a:srgbClr val="8D32B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 rot="8640832">
              <a:off x="3155878" y="1923840"/>
              <a:ext cx="785560" cy="197400"/>
            </a:xfrm>
            <a:prstGeom prst="rightArrow">
              <a:avLst/>
            </a:prstGeom>
            <a:solidFill>
              <a:srgbClr val="8D32B4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73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96" y="1832904"/>
            <a:ext cx="1295400" cy="96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-29763" y="2886615"/>
            <a:ext cx="2123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1" i="1" dirty="0">
                <a:latin typeface="Arial"/>
                <a:cs typeface="Arial"/>
              </a:rPr>
              <a:t>i</a:t>
            </a:r>
            <a:r>
              <a:rPr lang="en-US" sz="1400" b="1" i="1" dirty="0" smtClean="0">
                <a:latin typeface="Arial"/>
                <a:cs typeface="Arial"/>
              </a:rPr>
              <a:t>n </a:t>
            </a:r>
            <a:r>
              <a:rPr lang="en-US" sz="1400" b="1" i="1" dirty="0" err="1" smtClean="0">
                <a:latin typeface="Arial"/>
                <a:cs typeface="Arial"/>
              </a:rPr>
              <a:t>silico</a:t>
            </a:r>
            <a:r>
              <a:rPr lang="en-US" sz="1400" b="1" dirty="0" smtClean="0">
                <a:latin typeface="Arial"/>
                <a:cs typeface="Arial"/>
              </a:rPr>
              <a:t> code simulation and design</a:t>
            </a:r>
            <a:endParaRPr lang="en-US" sz="1400" b="1" i="1" dirty="0">
              <a:latin typeface="Arial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0526" y="139701"/>
            <a:ext cx="8073217" cy="816989"/>
          </a:xfrm>
        </p:spPr>
        <p:txBody>
          <a:bodyPr/>
          <a:lstStyle/>
          <a:p>
            <a:r>
              <a:rPr lang="en-US" dirty="0" smtClean="0"/>
              <a:t>Prototyping Alternate Genetic Codes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14400" y="1102121"/>
            <a:ext cx="73914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Can we predict the effect of a new genetic code on a cell?</a:t>
            </a:r>
            <a:endParaRPr lang="en-US" sz="1800" b="1" i="1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40196"/>
          <a:stretch/>
        </p:blipFill>
        <p:spPr bwMode="auto">
          <a:xfrm>
            <a:off x="120968" y="3839488"/>
            <a:ext cx="2319904" cy="1828170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516171"/>
              </p:ext>
            </p:extLst>
          </p:nvPr>
        </p:nvGraphicFramePr>
        <p:xfrm>
          <a:off x="2672437" y="3596302"/>
          <a:ext cx="4109720" cy="2891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4" name="Picture 38" descr="ecoldiv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175" r="13191"/>
          <a:stretch/>
        </p:blipFill>
        <p:spPr bwMode="auto">
          <a:xfrm>
            <a:off x="7626269" y="1666756"/>
            <a:ext cx="1104653" cy="12798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2168060" y="1696226"/>
            <a:ext cx="3158519" cy="1305896"/>
            <a:chOff x="1520679" y="1595301"/>
            <a:chExt cx="4023269" cy="1740120"/>
          </a:xfrm>
        </p:grpSpPr>
        <p:sp>
          <p:nvSpPr>
            <p:cNvPr id="36" name="Pentagon 35"/>
            <p:cNvSpPr/>
            <p:nvPr/>
          </p:nvSpPr>
          <p:spPr bwMode="auto">
            <a:xfrm>
              <a:off x="1520679" y="1603399"/>
              <a:ext cx="4023269" cy="1732022"/>
            </a:xfrm>
            <a:prstGeom prst="homePlate">
              <a:avLst>
                <a:gd name="adj" fmla="val 3335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1643096" y="1595301"/>
              <a:ext cx="880251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Chemical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Synthesis</a:t>
              </a: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3984808" y="1625064"/>
              <a:ext cx="879133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A</a:t>
              </a:r>
              <a:r>
                <a:rPr lang="en-US" sz="900" b="1" dirty="0" smtClean="0">
                  <a:latin typeface="Trebuchet MS" charset="0"/>
                </a:rPr>
                <a:t>ssemble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  <p:sp>
          <p:nvSpPr>
            <p:cNvPr id="39" name="Text Box 30"/>
            <p:cNvSpPr txBox="1">
              <a:spLocks noChangeArrowheads="1"/>
            </p:cNvSpPr>
            <p:nvPr/>
          </p:nvSpPr>
          <p:spPr bwMode="auto">
            <a:xfrm>
              <a:off x="2814773" y="1605222"/>
              <a:ext cx="965850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DNA </a:t>
              </a:r>
              <a:r>
                <a:rPr lang="en-US" sz="900" b="1" dirty="0" smtClean="0">
                  <a:latin typeface="Trebuchet MS" charset="0"/>
                </a:rPr>
                <a:t>Error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>
                  <a:latin typeface="Trebuchet MS" charset="0"/>
                </a:rPr>
                <a:t>C</a:t>
              </a:r>
              <a:r>
                <a:rPr lang="en-US" sz="900" b="1" dirty="0" smtClean="0">
                  <a:latin typeface="Trebuchet MS" charset="0"/>
                </a:rPr>
                <a:t>orrection</a:t>
              </a:r>
              <a:endParaRPr lang="en-US" sz="900" b="1" dirty="0">
                <a:latin typeface="Trebuchet MS" charset="0"/>
              </a:endParaRPr>
            </a:p>
          </p:txBody>
        </p:sp>
        <p:pic>
          <p:nvPicPr>
            <p:cNvPr id="40" name="Picture 39" descr="DNA-splicing-225_tcm18-9247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2786423" y="2076113"/>
              <a:ext cx="1032766" cy="116128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1" name="Picture 40" descr="dna_assembly_full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3936368" y="2079149"/>
              <a:ext cx="996190" cy="11582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2" name="Picture 41" descr="image001 copy.jp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t="-18337" b="-16347"/>
            <a:stretch/>
          </p:blipFill>
          <p:spPr>
            <a:xfrm>
              <a:off x="1648672" y="2071379"/>
              <a:ext cx="982385" cy="11561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</p:pic>
      </p:grpSp>
      <p:grpSp>
        <p:nvGrpSpPr>
          <p:cNvPr id="43" name="Group 42"/>
          <p:cNvGrpSpPr/>
          <p:nvPr/>
        </p:nvGrpSpPr>
        <p:grpSpPr>
          <a:xfrm>
            <a:off x="5104080" y="1688380"/>
            <a:ext cx="1920662" cy="1312861"/>
            <a:chOff x="6004472" y="1603398"/>
            <a:chExt cx="2446507" cy="1749401"/>
          </a:xfrm>
        </p:grpSpPr>
        <p:sp>
          <p:nvSpPr>
            <p:cNvPr id="44" name="Rectangle 43"/>
            <p:cNvSpPr/>
            <p:nvPr/>
          </p:nvSpPr>
          <p:spPr bwMode="auto">
            <a:xfrm>
              <a:off x="6004472" y="1603398"/>
              <a:ext cx="2446507" cy="1749401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45" name="Picture 43" descr="gfp-protei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80" y="2082725"/>
              <a:ext cx="905346" cy="11612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7455595" y="1770949"/>
              <a:ext cx="806951" cy="30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Measure</a:t>
              </a:r>
              <a:endParaRPr lang="en-US" sz="1000" b="1" dirty="0">
                <a:latin typeface="Trebuchet MS" charset="0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15985" y="2076907"/>
              <a:ext cx="1152253" cy="1161288"/>
            </a:xfrm>
            <a:prstGeom prst="rect">
              <a:avLst/>
            </a:prstGeom>
          </p:spPr>
        </p:pic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6291445" y="1616046"/>
              <a:ext cx="759612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Express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5153128" y="1721726"/>
            <a:ext cx="1821999" cy="1246483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50" name="Right Arrow 49"/>
          <p:cNvSpPr/>
          <p:nvPr/>
        </p:nvSpPr>
        <p:spPr bwMode="auto">
          <a:xfrm>
            <a:off x="1644220" y="2129031"/>
            <a:ext cx="762000" cy="377439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6963340" y="2126827"/>
            <a:ext cx="762000" cy="377439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280636" y="3058836"/>
            <a:ext cx="4416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Test </a:t>
            </a:r>
            <a:r>
              <a:rPr lang="en-US" sz="1400" b="1" dirty="0" err="1" smtClean="0"/>
              <a:t>downselected</a:t>
            </a:r>
            <a:r>
              <a:rPr lang="en-US" sz="1400" b="1" dirty="0" smtClean="0"/>
              <a:t> codes </a:t>
            </a:r>
            <a:r>
              <a:rPr lang="en-US" sz="1400" b="1" i="1" dirty="0" smtClean="0"/>
              <a:t>in vitro</a:t>
            </a:r>
            <a:endParaRPr lang="en-US" sz="1400" b="1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7473207" y="2913602"/>
            <a:ext cx="1466161" cy="53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Install new codes </a:t>
            </a:r>
            <a:r>
              <a:rPr lang="en-US" sz="1400" b="1" i="1" dirty="0" smtClean="0"/>
              <a:t>in vivo</a:t>
            </a:r>
            <a:endParaRPr lang="en-US" sz="1400" b="1" i="1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6974887" y="3784032"/>
            <a:ext cx="1921071" cy="22381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sp>
        <p:nvSpPr>
          <p:cNvPr id="11" name="Down Arrow 10"/>
          <p:cNvSpPr/>
          <p:nvPr/>
        </p:nvSpPr>
        <p:spPr bwMode="auto">
          <a:xfrm>
            <a:off x="714357" y="3449806"/>
            <a:ext cx="932631" cy="426609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57" name="Down Arrow 56"/>
          <p:cNvSpPr/>
          <p:nvPr/>
        </p:nvSpPr>
        <p:spPr bwMode="auto">
          <a:xfrm>
            <a:off x="7504311" y="3449806"/>
            <a:ext cx="932631" cy="426609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graphicFrame>
        <p:nvGraphicFramePr>
          <p:cNvPr id="60" name="Chart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7575247"/>
              </p:ext>
            </p:extLst>
          </p:nvPr>
        </p:nvGraphicFramePr>
        <p:xfrm>
          <a:off x="2672437" y="3596302"/>
          <a:ext cx="4109720" cy="2891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62" name="Chart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9384239"/>
              </p:ext>
            </p:extLst>
          </p:nvPr>
        </p:nvGraphicFramePr>
        <p:xfrm>
          <a:off x="2672437" y="3596302"/>
          <a:ext cx="4109720" cy="2891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61" name="Chart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8784628"/>
              </p:ext>
            </p:extLst>
          </p:nvPr>
        </p:nvGraphicFramePr>
        <p:xfrm>
          <a:off x="2672437" y="3596302"/>
          <a:ext cx="4109720" cy="2891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58" name="Down Arrow 57"/>
          <p:cNvSpPr/>
          <p:nvPr/>
        </p:nvSpPr>
        <p:spPr bwMode="auto">
          <a:xfrm>
            <a:off x="4351745" y="3456662"/>
            <a:ext cx="932631" cy="426609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3885" y="3816467"/>
            <a:ext cx="1937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Modest code change (1)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309937" y="5594467"/>
            <a:ext cx="2442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Extreme code design (62, 20%)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87186" y="4324467"/>
            <a:ext cx="1236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6600"/>
                </a:solidFill>
              </a:rPr>
              <a:t>3 edits restore</a:t>
            </a:r>
            <a:endParaRPr lang="en-US" sz="1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46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P spid="11" grpId="0" animBg="1"/>
      <p:bldP spid="57" grpId="0" animBg="1"/>
      <p:bldGraphic spid="60" grpId="0">
        <p:bldAsOne/>
      </p:bldGraphic>
      <p:bldGraphic spid="62" grpId="0">
        <p:bldAsOne/>
      </p:bldGraphic>
      <p:bldGraphic spid="61" grpId="0">
        <p:bldAsOne/>
      </p:bldGraphic>
      <p:bldP spid="58" grpId="0" animBg="1"/>
      <p:bldP spid="12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Antiviral Therapies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58" y="1268806"/>
            <a:ext cx="533399" cy="1424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74320" y="2921655"/>
            <a:ext cx="2057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HIV-infected</a:t>
            </a:r>
          </a:p>
          <a:p>
            <a:pPr algn="ctr"/>
            <a:r>
              <a:rPr lang="en-US" sz="1400" b="1" dirty="0" smtClean="0"/>
              <a:t>patient</a:t>
            </a:r>
          </a:p>
          <a:p>
            <a:pPr algn="ctr"/>
            <a:r>
              <a:rPr lang="en-US" sz="1400" b="1" dirty="0" smtClean="0"/>
              <a:t>(unique)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7198663" y="1792574"/>
            <a:ext cx="762000" cy="377439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803" y="1268806"/>
            <a:ext cx="533399" cy="1424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2446" y="2921655"/>
            <a:ext cx="1672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HIV virus sequence diversity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17440" y="2921655"/>
            <a:ext cx="2037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Doctor chooses among many drugs and regimens</a:t>
            </a:r>
            <a:endParaRPr lang="en-US" sz="1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137" y="1087214"/>
            <a:ext cx="2047442" cy="1788159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 bwMode="auto">
          <a:xfrm>
            <a:off x="3988479" y="1792574"/>
            <a:ext cx="762000" cy="377439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339" y="1177383"/>
            <a:ext cx="2139904" cy="16078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25360" y="2921655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Patient IS the experiment:</a:t>
            </a:r>
          </a:p>
          <a:p>
            <a:pPr algn="ctr"/>
            <a:r>
              <a:rPr lang="en-US" sz="1400" b="1" dirty="0" smtClean="0"/>
              <a:t>Mileage may vary</a:t>
            </a:r>
            <a:endParaRPr lang="en-US" sz="1400" b="1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1195877" y="1792574"/>
            <a:ext cx="762000" cy="377439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2459049" y="3108960"/>
            <a:ext cx="233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90"/>
                </a:solidFill>
              </a:rPr>
              <a:t>b</a:t>
            </a:r>
            <a:r>
              <a:rPr lang="en-US" b="1" dirty="0" smtClean="0">
                <a:solidFill>
                  <a:srgbClr val="000090"/>
                </a:solidFill>
              </a:rPr>
              <a:t>io – bits – bio</a:t>
            </a:r>
            <a:endParaRPr lang="en-US" b="1" dirty="0">
              <a:solidFill>
                <a:srgbClr val="00009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160937" y="4215906"/>
            <a:ext cx="3158519" cy="1305896"/>
            <a:chOff x="1520679" y="1595301"/>
            <a:chExt cx="4023269" cy="1740120"/>
          </a:xfrm>
        </p:grpSpPr>
        <p:sp>
          <p:nvSpPr>
            <p:cNvPr id="26" name="Pentagon 25"/>
            <p:cNvSpPr/>
            <p:nvPr/>
          </p:nvSpPr>
          <p:spPr bwMode="auto">
            <a:xfrm>
              <a:off x="1520679" y="1603399"/>
              <a:ext cx="4023269" cy="1732022"/>
            </a:xfrm>
            <a:prstGeom prst="homePlate">
              <a:avLst>
                <a:gd name="adj" fmla="val 3335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1643096" y="1595301"/>
              <a:ext cx="880251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Chemical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Synthesis</a:t>
              </a:r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3984808" y="1625064"/>
              <a:ext cx="879133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A</a:t>
              </a:r>
              <a:r>
                <a:rPr lang="en-US" sz="900" b="1" dirty="0" smtClean="0">
                  <a:latin typeface="Trebuchet MS" charset="0"/>
                </a:rPr>
                <a:t>ssemble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  <p:sp>
          <p:nvSpPr>
            <p:cNvPr id="29" name="Text Box 30"/>
            <p:cNvSpPr txBox="1">
              <a:spLocks noChangeArrowheads="1"/>
            </p:cNvSpPr>
            <p:nvPr/>
          </p:nvSpPr>
          <p:spPr bwMode="auto">
            <a:xfrm>
              <a:off x="2814773" y="1605222"/>
              <a:ext cx="965850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DNA </a:t>
              </a:r>
              <a:r>
                <a:rPr lang="en-US" sz="900" b="1" dirty="0" smtClean="0">
                  <a:latin typeface="Trebuchet MS" charset="0"/>
                </a:rPr>
                <a:t>Error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>
                  <a:latin typeface="Trebuchet MS" charset="0"/>
                </a:rPr>
                <a:t>C</a:t>
              </a:r>
              <a:r>
                <a:rPr lang="en-US" sz="900" b="1" dirty="0" smtClean="0">
                  <a:latin typeface="Trebuchet MS" charset="0"/>
                </a:rPr>
                <a:t>orrection</a:t>
              </a:r>
              <a:endParaRPr lang="en-US" sz="900" b="1" dirty="0">
                <a:latin typeface="Trebuchet MS" charset="0"/>
              </a:endParaRPr>
            </a:p>
          </p:txBody>
        </p:sp>
        <p:pic>
          <p:nvPicPr>
            <p:cNvPr id="30" name="Picture 29" descr="DNA-splicing-225_tcm18-9247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2786423" y="2076113"/>
              <a:ext cx="1032766" cy="116128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31" name="Picture 30" descr="dna_assembly_full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3936368" y="2079149"/>
              <a:ext cx="996190" cy="11582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32" name="Picture 31" descr="image001 copy.jp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t="-18337" b="-16347"/>
            <a:stretch/>
          </p:blipFill>
          <p:spPr>
            <a:xfrm>
              <a:off x="1648672" y="2071379"/>
              <a:ext cx="982385" cy="11561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5096957" y="4208060"/>
            <a:ext cx="1920662" cy="1312861"/>
            <a:chOff x="6004472" y="1603398"/>
            <a:chExt cx="2446507" cy="1749401"/>
          </a:xfrm>
        </p:grpSpPr>
        <p:sp>
          <p:nvSpPr>
            <p:cNvPr id="34" name="Rectangle 33"/>
            <p:cNvSpPr/>
            <p:nvPr/>
          </p:nvSpPr>
          <p:spPr bwMode="auto">
            <a:xfrm>
              <a:off x="6004472" y="1603398"/>
              <a:ext cx="2446507" cy="1749401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35" name="Picture 43" descr="gfp-protei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80" y="2082725"/>
              <a:ext cx="905346" cy="11612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 Box 44"/>
            <p:cNvSpPr txBox="1">
              <a:spLocks noChangeArrowheads="1"/>
            </p:cNvSpPr>
            <p:nvPr/>
          </p:nvSpPr>
          <p:spPr bwMode="auto">
            <a:xfrm>
              <a:off x="7455595" y="1770949"/>
              <a:ext cx="806951" cy="30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Measure</a:t>
              </a:r>
              <a:endParaRPr lang="en-US" sz="1000" b="1" dirty="0">
                <a:latin typeface="Trebuchet MS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15985" y="2076907"/>
              <a:ext cx="1152253" cy="1161288"/>
            </a:xfrm>
            <a:prstGeom prst="rect">
              <a:avLst/>
            </a:prstGeom>
          </p:spPr>
        </p:pic>
        <p:sp>
          <p:nvSpPr>
            <p:cNvPr id="38" name="Text Box 44"/>
            <p:cNvSpPr txBox="1">
              <a:spLocks noChangeArrowheads="1"/>
            </p:cNvSpPr>
            <p:nvPr/>
          </p:nvSpPr>
          <p:spPr bwMode="auto">
            <a:xfrm>
              <a:off x="6291445" y="1616046"/>
              <a:ext cx="759612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Express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037" y="4092787"/>
            <a:ext cx="2057738" cy="2123420"/>
            <a:chOff x="3352459" y="1066800"/>
            <a:chExt cx="2057738" cy="212342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4797" y="1066800"/>
              <a:ext cx="533399" cy="142497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352459" y="2667000"/>
              <a:ext cx="2057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Sequence patient’s HIV diversity</a:t>
              </a:r>
              <a:endParaRPr lang="en-US" sz="1400" b="1" dirty="0"/>
            </a:p>
          </p:txBody>
        </p:sp>
      </p:grpSp>
      <p:sp>
        <p:nvSpPr>
          <p:cNvPr id="43" name="Right Arrow 42"/>
          <p:cNvSpPr/>
          <p:nvPr/>
        </p:nvSpPr>
        <p:spPr bwMode="auto">
          <a:xfrm>
            <a:off x="1494857" y="4648711"/>
            <a:ext cx="762000" cy="377439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42572" y="5709918"/>
            <a:ext cx="331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</a:t>
            </a:r>
            <a:r>
              <a:rPr lang="en-US" sz="1400" b="1" dirty="0" smtClean="0"/>
              <a:t>ynthesize HIV proteins and test against antivirals</a:t>
            </a:r>
            <a:endParaRPr lang="en-US" sz="14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6946057" y="4092787"/>
            <a:ext cx="2269063" cy="2262664"/>
            <a:chOff x="7027337" y="1066800"/>
            <a:chExt cx="2269063" cy="2262664"/>
          </a:xfrm>
        </p:grpSpPr>
        <p:sp>
          <p:nvSpPr>
            <p:cNvPr id="46" name="Right Arrow 45"/>
            <p:cNvSpPr/>
            <p:nvPr/>
          </p:nvSpPr>
          <p:spPr bwMode="auto">
            <a:xfrm>
              <a:off x="7027337" y="1600200"/>
              <a:ext cx="762000" cy="377439"/>
            </a:xfrm>
            <a:prstGeom prst="rightArrow">
              <a:avLst/>
            </a:prstGeom>
            <a:solidFill>
              <a:schemeClr val="accent5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7315200" y="1066800"/>
              <a:ext cx="1981200" cy="2262664"/>
              <a:chOff x="7315200" y="1066800"/>
              <a:chExt cx="1981200" cy="2262664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77200" y="1066800"/>
                <a:ext cx="533399" cy="1424974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7315200" y="2590800"/>
                <a:ext cx="19812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Administer personalized HIV therapy</a:t>
                </a:r>
                <a:endParaRPr lang="en-US" sz="1400" b="1" dirty="0"/>
              </a:p>
            </p:txBody>
          </p:sp>
        </p:grpSp>
      </p:grpSp>
      <p:cxnSp>
        <p:nvCxnSpPr>
          <p:cNvPr id="51" name="Straight Connector 50"/>
          <p:cNvCxnSpPr/>
          <p:nvPr/>
        </p:nvCxnSpPr>
        <p:spPr bwMode="auto">
          <a:xfrm flipV="1">
            <a:off x="-264160" y="3820161"/>
            <a:ext cx="956056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98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157900" y="1198386"/>
            <a:ext cx="3158519" cy="1305896"/>
            <a:chOff x="1520679" y="1595301"/>
            <a:chExt cx="4023269" cy="1740120"/>
          </a:xfrm>
        </p:grpSpPr>
        <p:sp>
          <p:nvSpPr>
            <p:cNvPr id="30" name="Pentagon 29"/>
            <p:cNvSpPr/>
            <p:nvPr/>
          </p:nvSpPr>
          <p:spPr bwMode="auto">
            <a:xfrm>
              <a:off x="1520679" y="1603399"/>
              <a:ext cx="4023269" cy="1732022"/>
            </a:xfrm>
            <a:prstGeom prst="homePlate">
              <a:avLst>
                <a:gd name="adj" fmla="val 3335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1643096" y="1595301"/>
              <a:ext cx="880251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Chemical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Synthesis</a:t>
              </a: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3984808" y="1625064"/>
              <a:ext cx="879133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A</a:t>
              </a:r>
              <a:r>
                <a:rPr lang="en-US" sz="900" b="1" dirty="0" smtClean="0">
                  <a:latin typeface="Trebuchet MS" charset="0"/>
                </a:rPr>
                <a:t>ssemble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2814773" y="1605222"/>
              <a:ext cx="965850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DNA </a:t>
              </a:r>
              <a:r>
                <a:rPr lang="en-US" sz="900" b="1" dirty="0" smtClean="0">
                  <a:latin typeface="Trebuchet MS" charset="0"/>
                </a:rPr>
                <a:t>Error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>
                  <a:latin typeface="Trebuchet MS" charset="0"/>
                </a:rPr>
                <a:t>C</a:t>
              </a:r>
              <a:r>
                <a:rPr lang="en-US" sz="900" b="1" dirty="0" smtClean="0">
                  <a:latin typeface="Trebuchet MS" charset="0"/>
                </a:rPr>
                <a:t>orrection</a:t>
              </a:r>
              <a:endParaRPr lang="en-US" sz="900" b="1" dirty="0">
                <a:latin typeface="Trebuchet MS" charset="0"/>
              </a:endParaRPr>
            </a:p>
          </p:txBody>
        </p:sp>
        <p:pic>
          <p:nvPicPr>
            <p:cNvPr id="34" name="Picture 33" descr="DNA-splicing-225_tcm18-9247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2786423" y="2076113"/>
              <a:ext cx="1032766" cy="116128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35" name="Picture 34" descr="dna_assembly_full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3936368" y="2079149"/>
              <a:ext cx="996190" cy="11582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36" name="Picture 35" descr="image001 copy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t="-18337" b="-16347"/>
            <a:stretch/>
          </p:blipFill>
          <p:spPr>
            <a:xfrm>
              <a:off x="1648672" y="2071379"/>
              <a:ext cx="982385" cy="11561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</p:pic>
      </p:grpSp>
      <p:grpSp>
        <p:nvGrpSpPr>
          <p:cNvPr id="37" name="Group 36"/>
          <p:cNvGrpSpPr/>
          <p:nvPr/>
        </p:nvGrpSpPr>
        <p:grpSpPr>
          <a:xfrm>
            <a:off x="5093920" y="1190540"/>
            <a:ext cx="1920662" cy="1312861"/>
            <a:chOff x="6004472" y="1603398"/>
            <a:chExt cx="2446507" cy="1749401"/>
          </a:xfrm>
        </p:grpSpPr>
        <p:sp>
          <p:nvSpPr>
            <p:cNvPr id="38" name="Rectangle 37"/>
            <p:cNvSpPr/>
            <p:nvPr/>
          </p:nvSpPr>
          <p:spPr bwMode="auto">
            <a:xfrm>
              <a:off x="6004472" y="1603398"/>
              <a:ext cx="2446507" cy="1749401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39" name="Picture 43" descr="gfp-prote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80" y="2082725"/>
              <a:ext cx="905346" cy="11612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 Box 44"/>
            <p:cNvSpPr txBox="1">
              <a:spLocks noChangeArrowheads="1"/>
            </p:cNvSpPr>
            <p:nvPr/>
          </p:nvSpPr>
          <p:spPr bwMode="auto">
            <a:xfrm>
              <a:off x="7455595" y="1770949"/>
              <a:ext cx="806951" cy="30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Measure</a:t>
              </a:r>
              <a:endParaRPr lang="en-US" sz="1000" b="1" dirty="0">
                <a:latin typeface="Trebuchet MS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15985" y="2076907"/>
              <a:ext cx="1152253" cy="1161288"/>
            </a:xfrm>
            <a:prstGeom prst="rect">
              <a:avLst/>
            </a:prstGeom>
          </p:spPr>
        </p:pic>
        <p:sp>
          <p:nvSpPr>
            <p:cNvPr id="42" name="Text Box 44"/>
            <p:cNvSpPr txBox="1">
              <a:spLocks noChangeArrowheads="1"/>
            </p:cNvSpPr>
            <p:nvPr/>
          </p:nvSpPr>
          <p:spPr bwMode="auto">
            <a:xfrm>
              <a:off x="6291445" y="1616046"/>
              <a:ext cx="759612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Express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</p:grpSp>
      <p:sp>
        <p:nvSpPr>
          <p:cNvPr id="44" name="Rectangle 43"/>
          <p:cNvSpPr/>
          <p:nvPr/>
        </p:nvSpPr>
        <p:spPr bwMode="auto">
          <a:xfrm>
            <a:off x="5142968" y="1223886"/>
            <a:ext cx="1821999" cy="1246483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0526" y="106501"/>
            <a:ext cx="8073217" cy="816989"/>
          </a:xfrm>
        </p:spPr>
        <p:txBody>
          <a:bodyPr/>
          <a:lstStyle/>
          <a:p>
            <a:r>
              <a:rPr lang="en-US" dirty="0" smtClean="0"/>
              <a:t>Personalized Antiviral Therapies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075267"/>
            <a:ext cx="2057738" cy="2123420"/>
            <a:chOff x="3352459" y="1066800"/>
            <a:chExt cx="2057738" cy="21234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4797" y="1066800"/>
              <a:ext cx="533399" cy="142497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52459" y="2667000"/>
              <a:ext cx="2057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Sequence patient’s HIV diversity</a:t>
              </a:r>
              <a:endParaRPr lang="en-US" sz="1400" b="1" dirty="0"/>
            </a:p>
          </p:txBody>
        </p:sp>
      </p:grpSp>
      <p:sp>
        <p:nvSpPr>
          <p:cNvPr id="4" name="Right Arrow 3"/>
          <p:cNvSpPr/>
          <p:nvPr/>
        </p:nvSpPr>
        <p:spPr bwMode="auto">
          <a:xfrm>
            <a:off x="1634060" y="1631191"/>
            <a:ext cx="762000" cy="377439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535" y="2692398"/>
            <a:ext cx="331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</a:t>
            </a:r>
            <a:r>
              <a:rPr lang="en-US" sz="1400" b="1" dirty="0" smtClean="0"/>
              <a:t>ynthesize HIV PROTEASE variants, </a:t>
            </a:r>
            <a:endParaRPr lang="en-US" sz="1400" b="1" dirty="0"/>
          </a:p>
          <a:p>
            <a:pPr algn="ctr"/>
            <a:r>
              <a:rPr lang="en-US" sz="1400" b="1" dirty="0" smtClean="0"/>
              <a:t>test against antivirals</a:t>
            </a:r>
            <a:endParaRPr lang="en-US" sz="1400" b="1" dirty="0"/>
          </a:p>
        </p:txBody>
      </p:sp>
      <p:grpSp>
        <p:nvGrpSpPr>
          <p:cNvPr id="29" name="Group 28"/>
          <p:cNvGrpSpPr/>
          <p:nvPr/>
        </p:nvGrpSpPr>
        <p:grpSpPr>
          <a:xfrm>
            <a:off x="6943020" y="1075267"/>
            <a:ext cx="2269063" cy="2262664"/>
            <a:chOff x="7027337" y="1066800"/>
            <a:chExt cx="2269063" cy="2262664"/>
          </a:xfrm>
        </p:grpSpPr>
        <p:sp>
          <p:nvSpPr>
            <p:cNvPr id="10" name="Right Arrow 9"/>
            <p:cNvSpPr/>
            <p:nvPr/>
          </p:nvSpPr>
          <p:spPr bwMode="auto">
            <a:xfrm>
              <a:off x="7027337" y="1600200"/>
              <a:ext cx="762000" cy="377439"/>
            </a:xfrm>
            <a:prstGeom prst="rightArrow">
              <a:avLst/>
            </a:prstGeom>
            <a:solidFill>
              <a:schemeClr val="accent5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315200" y="1066800"/>
              <a:ext cx="1981200" cy="2262664"/>
              <a:chOff x="7315200" y="1066800"/>
              <a:chExt cx="1981200" cy="226266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7200" y="1066800"/>
                <a:ext cx="533399" cy="1424974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315200" y="2590800"/>
                <a:ext cx="19812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Administer personalized HIV therapy</a:t>
                </a:r>
                <a:endParaRPr lang="en-US" sz="1400" b="1" dirty="0"/>
              </a:p>
            </p:txBody>
          </p:sp>
        </p:grpSp>
      </p:grpSp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6117790"/>
              </p:ext>
            </p:extLst>
          </p:nvPr>
        </p:nvGraphicFramePr>
        <p:xfrm>
          <a:off x="4572000" y="36784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6" name="Chart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6777520"/>
              </p:ext>
            </p:extLst>
          </p:nvPr>
        </p:nvGraphicFramePr>
        <p:xfrm>
          <a:off x="71120" y="36784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25217" y="4018066"/>
            <a:ext cx="852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n</a:t>
            </a:r>
            <a:r>
              <a:rPr lang="en-US" sz="1400" b="1" dirty="0" smtClean="0"/>
              <a:t>o drug</a:t>
            </a:r>
            <a:endParaRPr lang="en-US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115347" y="4792743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50 </a:t>
            </a:r>
            <a:r>
              <a:rPr lang="en-US" sz="1400" b="1" dirty="0" err="1" smtClean="0">
                <a:solidFill>
                  <a:srgbClr val="0000FF"/>
                </a:solidFill>
              </a:rPr>
              <a:t>μM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81452" y="6428907"/>
            <a:ext cx="41608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Shown: </a:t>
            </a:r>
            <a:r>
              <a:rPr lang="en-US" sz="1800" b="1" dirty="0" err="1" smtClean="0"/>
              <a:t>Atazanavir</a:t>
            </a:r>
            <a:r>
              <a:rPr lang="en-US" sz="1800" b="1" dirty="0" smtClean="0"/>
              <a:t> response</a:t>
            </a:r>
            <a:endParaRPr lang="en-US" sz="1800" b="1" dirty="0"/>
          </a:p>
        </p:txBody>
      </p:sp>
      <p:graphicFrame>
        <p:nvGraphicFramePr>
          <p:cNvPr id="53" name="Chart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341495"/>
              </p:ext>
            </p:extLst>
          </p:nvPr>
        </p:nvGraphicFramePr>
        <p:xfrm>
          <a:off x="71120" y="36784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4" name="Chart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87191"/>
              </p:ext>
            </p:extLst>
          </p:nvPr>
        </p:nvGraphicFramePr>
        <p:xfrm>
          <a:off x="71120" y="36784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465947" y="3505200"/>
            <a:ext cx="2210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HIV Protease Reference</a:t>
            </a:r>
            <a:endParaRPr lang="en-US" sz="14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778715" y="3505200"/>
            <a:ext cx="250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Multidrug Resistant Mutant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3271432" y="402403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 </a:t>
            </a:r>
            <a:r>
              <a:rPr lang="en-US" sz="1400" b="1" dirty="0" err="1" smtClean="0">
                <a:solidFill>
                  <a:srgbClr val="0000FF"/>
                </a:solidFill>
              </a:rPr>
              <a:t>μM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graphicFrame>
        <p:nvGraphicFramePr>
          <p:cNvPr id="56" name="Chart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5398479"/>
              </p:ext>
            </p:extLst>
          </p:nvPr>
        </p:nvGraphicFramePr>
        <p:xfrm>
          <a:off x="4572000" y="36784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8" name="Chart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4249722"/>
              </p:ext>
            </p:extLst>
          </p:nvPr>
        </p:nvGraphicFramePr>
        <p:xfrm>
          <a:off x="4572000" y="36784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8284820" y="4888372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1 </a:t>
            </a:r>
            <a:r>
              <a:rPr lang="en-US" sz="1400" b="1" dirty="0" err="1" smtClean="0">
                <a:solidFill>
                  <a:srgbClr val="0000FF"/>
                </a:solidFill>
              </a:rPr>
              <a:t>μM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72934" y="5113802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50 </a:t>
            </a:r>
            <a:r>
              <a:rPr lang="en-US" sz="1400" b="1" dirty="0" err="1" smtClean="0">
                <a:solidFill>
                  <a:srgbClr val="0000FF"/>
                </a:solidFill>
              </a:rPr>
              <a:t>μM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80974" y="3991884"/>
            <a:ext cx="852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n</a:t>
            </a:r>
            <a:r>
              <a:rPr lang="en-US" sz="1400" b="1" dirty="0" smtClean="0"/>
              <a:t>o drug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68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5" grpId="0">
        <p:bldAsOne/>
      </p:bldGraphic>
      <p:bldGraphic spid="46" grpId="0">
        <p:bldAsOne/>
      </p:bldGraphic>
      <p:bldP spid="13" grpId="0"/>
      <p:bldP spid="49" grpId="0"/>
      <p:bldP spid="52" grpId="0" animBg="1"/>
      <p:bldGraphic spid="53" grpId="0">
        <p:bldAsOne/>
      </p:bldGraphic>
      <p:bldGraphic spid="54" grpId="0">
        <p:bldAsOne/>
      </p:bldGraphic>
      <p:bldP spid="15" grpId="0"/>
      <p:bldP spid="55" grpId="0"/>
      <p:bldP spid="47" grpId="0"/>
      <p:bldGraphic spid="56" grpId="0">
        <p:bldAsOne/>
      </p:bldGraphic>
      <p:bldGraphic spid="58" grpId="0">
        <p:bldAsOne/>
      </p:bldGraphic>
      <p:bldP spid="48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2824" y="1629842"/>
            <a:ext cx="1324059" cy="1340054"/>
            <a:chOff x="92824" y="1636877"/>
            <a:chExt cx="1324059" cy="1340054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24" y="2006969"/>
              <a:ext cx="1295400" cy="9699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02179" y="1636877"/>
              <a:ext cx="13147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latin typeface="Trebuchet MS" charset="0"/>
                </a:rPr>
                <a:t>U</a:t>
              </a:r>
              <a:r>
                <a:rPr lang="en-US" sz="1400" b="1" dirty="0" smtClean="0">
                  <a:latin typeface="Trebuchet MS" charset="0"/>
                </a:rPr>
                <a:t>ser Specs</a:t>
              </a:r>
              <a:endParaRPr lang="en-US" sz="1400" b="1" dirty="0">
                <a:latin typeface="Trebuchet MS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8194" y="1135965"/>
            <a:ext cx="5006407" cy="2192421"/>
            <a:chOff x="1318194" y="1143000"/>
            <a:chExt cx="5006407" cy="2192421"/>
          </a:xfrm>
        </p:grpSpPr>
        <p:sp>
          <p:nvSpPr>
            <p:cNvPr id="8" name="Pentagon 7"/>
            <p:cNvSpPr/>
            <p:nvPr/>
          </p:nvSpPr>
          <p:spPr bwMode="auto">
            <a:xfrm>
              <a:off x="1520679" y="1143000"/>
              <a:ext cx="4803922" cy="2192421"/>
            </a:xfrm>
            <a:prstGeom prst="homePlate">
              <a:avLst>
                <a:gd name="adj" fmla="val 3335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470641" y="1178615"/>
              <a:ext cx="1502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 smtClean="0">
                  <a:latin typeface="Trebuchet MS" charset="0"/>
                </a:rPr>
                <a:t>Oligonucleotide</a:t>
              </a:r>
            </a:p>
            <a:p>
              <a:pPr algn="ctr"/>
              <a:r>
                <a:rPr lang="en-US" sz="1400" b="1" dirty="0" smtClean="0">
                  <a:latin typeface="Trebuchet MS" charset="0"/>
                </a:rPr>
                <a:t>Synthesis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065768" y="1178615"/>
              <a:ext cx="9710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latin typeface="Trebuchet MS" charset="0"/>
                </a:rPr>
                <a:t>A</a:t>
              </a:r>
              <a:r>
                <a:rPr lang="en-US" sz="1400" b="1" dirty="0" smtClean="0">
                  <a:latin typeface="Trebuchet MS" charset="0"/>
                </a:rPr>
                <a:t>ssemble</a:t>
              </a:r>
              <a:endParaRPr lang="en-US" sz="1400" b="1" dirty="0">
                <a:latin typeface="Trebuchet MS" charset="0"/>
              </a:endParaRPr>
            </a:p>
            <a:p>
              <a:pPr algn="ctr"/>
              <a:r>
                <a:rPr lang="en-US" sz="1400" b="1" dirty="0" smtClean="0">
                  <a:latin typeface="Trebuchet MS" charset="0"/>
                </a:rPr>
                <a:t>Genes</a:t>
              </a:r>
              <a:endParaRPr lang="en-US" sz="1400" b="1" dirty="0">
                <a:latin typeface="Trebuchet MS" charset="0"/>
              </a:endParaRPr>
            </a:p>
          </p:txBody>
        </p:sp>
        <p:sp>
          <p:nvSpPr>
            <p:cNvPr id="11" name="Text Box 30"/>
            <p:cNvSpPr txBox="1">
              <a:spLocks noChangeArrowheads="1"/>
            </p:cNvSpPr>
            <p:nvPr/>
          </p:nvSpPr>
          <p:spPr bwMode="auto">
            <a:xfrm>
              <a:off x="4386385" y="1178615"/>
              <a:ext cx="10769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latin typeface="Trebuchet MS" charset="0"/>
                </a:rPr>
                <a:t>DNA </a:t>
              </a:r>
              <a:r>
                <a:rPr lang="en-US" sz="1400" b="1" dirty="0" smtClean="0">
                  <a:latin typeface="Trebuchet MS" charset="0"/>
                </a:rPr>
                <a:t>Error</a:t>
              </a:r>
              <a:endParaRPr lang="en-US" sz="1400" b="1" dirty="0">
                <a:latin typeface="Trebuchet MS" charset="0"/>
              </a:endParaRPr>
            </a:p>
            <a:p>
              <a:pPr algn="ctr"/>
              <a:r>
                <a:rPr lang="en-US" sz="1400" b="1" dirty="0">
                  <a:latin typeface="Trebuchet MS" charset="0"/>
                </a:rPr>
                <a:t>C</a:t>
              </a:r>
              <a:r>
                <a:rPr lang="en-US" sz="1400" b="1" dirty="0" smtClean="0">
                  <a:latin typeface="Trebuchet MS" charset="0"/>
                </a:rPr>
                <a:t>orrection</a:t>
              </a:r>
              <a:endParaRPr lang="en-US" sz="1400" b="1" dirty="0">
                <a:latin typeface="Trebuchet MS" charset="0"/>
              </a:endParaRPr>
            </a:p>
          </p:txBody>
        </p:sp>
        <p:pic>
          <p:nvPicPr>
            <p:cNvPr id="12" name="Picture 11" descr="DNA-splicing-225_tcm18-92471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4294507" y="1768557"/>
              <a:ext cx="1264037" cy="142134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3" name="Picture 12" descr="dna_assembly_full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2934288" y="1759073"/>
              <a:ext cx="1238780" cy="144030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4" name="Picture 13" descr="image001 copy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t="-18337" b="-16347"/>
            <a:stretch/>
          </p:blipFill>
          <p:spPr>
            <a:xfrm>
              <a:off x="1599062" y="1755903"/>
              <a:ext cx="1229274" cy="14466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</p:pic>
        <p:sp>
          <p:nvSpPr>
            <p:cNvPr id="15" name="Pentagon 14"/>
            <p:cNvSpPr/>
            <p:nvPr/>
          </p:nvSpPr>
          <p:spPr bwMode="auto">
            <a:xfrm>
              <a:off x="1318194" y="2308850"/>
              <a:ext cx="364695" cy="231407"/>
            </a:xfrm>
            <a:prstGeom prst="homePlate">
              <a:avLst>
                <a:gd name="adj" fmla="val 4571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04472" y="1135965"/>
            <a:ext cx="3048000" cy="2209800"/>
            <a:chOff x="6004472" y="1143000"/>
            <a:chExt cx="3048000" cy="22098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6004472" y="1143000"/>
              <a:ext cx="3048000" cy="2209800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18" name="Picture 43" descr="gfp-protei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801" y="1755327"/>
              <a:ext cx="1128712" cy="14478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7924800" y="1295400"/>
              <a:ext cx="8805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 smtClean="0">
                  <a:latin typeface="Trebuchet MS" charset="0"/>
                </a:rPr>
                <a:t>Measure</a:t>
              </a:r>
              <a:endParaRPr lang="en-US" sz="1400" b="1" dirty="0">
                <a:latin typeface="Trebuchet MS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45748" y="1759430"/>
              <a:ext cx="1428394" cy="1439594"/>
            </a:xfrm>
            <a:prstGeom prst="rect">
              <a:avLst/>
            </a:prstGeom>
          </p:spPr>
        </p:pic>
        <p:sp>
          <p:nvSpPr>
            <p:cNvPr id="21" name="Text Box 44"/>
            <p:cNvSpPr txBox="1">
              <a:spLocks noChangeArrowheads="1"/>
            </p:cNvSpPr>
            <p:nvPr/>
          </p:nvSpPr>
          <p:spPr bwMode="auto">
            <a:xfrm>
              <a:off x="6477000" y="1219200"/>
              <a:ext cx="82505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 smtClean="0">
                  <a:latin typeface="Trebuchet MS" charset="0"/>
                </a:rPr>
                <a:t>Express</a:t>
              </a:r>
            </a:p>
            <a:p>
              <a:pPr algn="ctr"/>
              <a:r>
                <a:rPr lang="en-US" sz="1400" b="1" dirty="0" smtClean="0">
                  <a:latin typeface="Trebuchet MS" charset="0"/>
                </a:rPr>
                <a:t>Genes</a:t>
              </a:r>
              <a:endParaRPr lang="en-US" sz="1400" b="1" dirty="0">
                <a:latin typeface="Trebuchet MS" charset="0"/>
              </a:endParaRPr>
            </a:p>
          </p:txBody>
        </p:sp>
      </p:grpSp>
      <p:grpSp>
        <p:nvGrpSpPr>
          <p:cNvPr id="27" name="Group 73"/>
          <p:cNvGrpSpPr/>
          <p:nvPr/>
        </p:nvGrpSpPr>
        <p:grpSpPr>
          <a:xfrm>
            <a:off x="2139791" y="3489961"/>
            <a:ext cx="2159829" cy="1916175"/>
            <a:chOff x="2121417" y="4834364"/>
            <a:chExt cx="2159829" cy="1916175"/>
          </a:xfrm>
        </p:grpSpPr>
        <p:pic>
          <p:nvPicPr>
            <p:cNvPr id="28" name="Picture 64"/>
            <p:cNvPicPr>
              <a:picLocks noChangeAspect="1" noChangeArrowheads="1"/>
            </p:cNvPicPr>
            <p:nvPr/>
          </p:nvPicPr>
          <p:blipFill>
            <a:blip r:embed="rId8"/>
            <a:srcRect l="4720" r="5612"/>
            <a:stretch>
              <a:fillRect/>
            </a:stretch>
          </p:blipFill>
          <p:spPr bwMode="auto">
            <a:xfrm>
              <a:off x="2592524" y="5522912"/>
              <a:ext cx="1217612" cy="118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 Box 66"/>
            <p:cNvSpPr txBox="1">
              <a:spLocks noChangeArrowheads="1"/>
            </p:cNvSpPr>
            <p:nvPr/>
          </p:nvSpPr>
          <p:spPr bwMode="auto">
            <a:xfrm>
              <a:off x="2121417" y="4834364"/>
              <a:ext cx="215982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Parallel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 microfluidic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gene synthesis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(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Kong</a:t>
              </a:r>
              <a:r>
                <a:rPr lang="en-US" sz="1400" b="1" i="1" dirty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,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 Carr, Jacobson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)</a:t>
              </a:r>
              <a:endParaRPr lang="en-US" sz="1400" b="1" dirty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32066" y="4839443"/>
              <a:ext cx="1938528" cy="1911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77"/>
          <p:cNvGrpSpPr/>
          <p:nvPr/>
        </p:nvGrpSpPr>
        <p:grpSpPr>
          <a:xfrm>
            <a:off x="4536440" y="3469640"/>
            <a:ext cx="2060593" cy="1508760"/>
            <a:chOff x="4191000" y="4191000"/>
            <a:chExt cx="2060593" cy="1508760"/>
          </a:xfrm>
        </p:grpSpPr>
        <p:sp>
          <p:nvSpPr>
            <p:cNvPr id="32" name="Text Box 54"/>
            <p:cNvSpPr txBox="1">
              <a:spLocks noChangeArrowheads="1"/>
            </p:cNvSpPr>
            <p:nvPr/>
          </p:nvSpPr>
          <p:spPr bwMode="auto">
            <a:xfrm>
              <a:off x="4191000" y="4228355"/>
              <a:ext cx="206059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MutS</a:t>
              </a: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 error correction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(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Carr</a:t>
              </a:r>
              <a:r>
                <a:rPr lang="en-US" sz="1400" b="1" i="1" dirty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, 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Jacobson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)</a:t>
              </a:r>
              <a:endParaRPr lang="en-US" sz="1400" b="1" dirty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33" name="Picture 55"/>
            <p:cNvPicPr>
              <a:picLocks noChangeAspect="1" noChangeArrowheads="1"/>
            </p:cNvPicPr>
            <p:nvPr/>
          </p:nvPicPr>
          <p:blipFill>
            <a:blip r:embed="rId9"/>
            <a:srcRect l="1768" r="2248"/>
            <a:stretch>
              <a:fillRect/>
            </a:stretch>
          </p:blipFill>
          <p:spPr bwMode="auto">
            <a:xfrm>
              <a:off x="4268796" y="4690635"/>
              <a:ext cx="1905000" cy="96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Rectangle 33"/>
            <p:cNvSpPr/>
            <p:nvPr/>
          </p:nvSpPr>
          <p:spPr>
            <a:xfrm>
              <a:off x="4191000" y="4191000"/>
              <a:ext cx="2060593" cy="15087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42240" y="5148717"/>
            <a:ext cx="2529840" cy="1577203"/>
            <a:chOff x="-1727200" y="1087120"/>
            <a:chExt cx="2529840" cy="1577203"/>
          </a:xfrm>
        </p:grpSpPr>
        <p:sp>
          <p:nvSpPr>
            <p:cNvPr id="26" name="Rectangle 25"/>
            <p:cNvSpPr/>
            <p:nvPr/>
          </p:nvSpPr>
          <p:spPr>
            <a:xfrm>
              <a:off x="-1727200" y="1087120"/>
              <a:ext cx="2529840" cy="157720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187532" y="1635760"/>
              <a:ext cx="1502121" cy="996983"/>
            </a:xfrm>
            <a:prstGeom prst="rect">
              <a:avLst/>
            </a:prstGeom>
          </p:spPr>
        </p:pic>
      </p:grpSp>
      <p:grpSp>
        <p:nvGrpSpPr>
          <p:cNvPr id="48" name="Group 72"/>
          <p:cNvGrpSpPr/>
          <p:nvPr/>
        </p:nvGrpSpPr>
        <p:grpSpPr>
          <a:xfrm>
            <a:off x="105276" y="3464560"/>
            <a:ext cx="1844448" cy="1751797"/>
            <a:chOff x="34156" y="4714240"/>
            <a:chExt cx="1844448" cy="1751797"/>
          </a:xfrm>
        </p:grpSpPr>
        <p:pic>
          <p:nvPicPr>
            <p:cNvPr id="49" name="Picture 59" descr="C:\Documents and Settings\bchow\My Documents\Geneome Chip\PEC Data\Detritylation\MIT_mirror.jpg"/>
            <p:cNvPicPr>
              <a:picLocks noChangeAspect="1" noChangeArrowheads="1"/>
            </p:cNvPicPr>
            <p:nvPr/>
          </p:nvPicPr>
          <p:blipFill>
            <a:blip r:embed="rId11"/>
            <a:srcRect t="15819" b="20702"/>
            <a:stretch>
              <a:fillRect/>
            </a:stretch>
          </p:blipFill>
          <p:spPr bwMode="auto">
            <a:xfrm>
              <a:off x="164495" y="5302399"/>
              <a:ext cx="1592883" cy="1011237"/>
            </a:xfrm>
            <a:prstGeom prst="rect">
              <a:avLst/>
            </a:prstGeom>
            <a:noFill/>
          </p:spPr>
        </p:pic>
        <p:sp>
          <p:nvSpPr>
            <p:cNvPr id="50" name="Text Box 60"/>
            <p:cNvSpPr txBox="1">
              <a:spLocks noChangeArrowheads="1"/>
            </p:cNvSpPr>
            <p:nvPr/>
          </p:nvSpPr>
          <p:spPr bwMode="auto">
            <a:xfrm>
              <a:off x="90077" y="4765040"/>
              <a:ext cx="176757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PEC 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Synthesis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(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Chow</a:t>
              </a:r>
              <a:r>
                <a:rPr lang="en-US" sz="1400" b="1" i="1" dirty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, 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Jacobson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)</a:t>
              </a:r>
              <a:endParaRPr lang="en-US" sz="1400" b="1" dirty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4156" y="4714240"/>
              <a:ext cx="1844448" cy="17517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 Box 60"/>
          <p:cNvSpPr txBox="1">
            <a:spLocks noChangeArrowheads="1"/>
          </p:cNvSpPr>
          <p:nvPr/>
        </p:nvSpPr>
        <p:spPr bwMode="auto">
          <a:xfrm>
            <a:off x="202" y="5197643"/>
            <a:ext cx="28445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rPr>
              <a:t>Microfluidic Gene Assembler</a:t>
            </a:r>
            <a:endParaRPr lang="en-US" sz="1400" b="1" i="1" dirty="0">
              <a:solidFill>
                <a:srgbClr val="000000"/>
              </a:solidFill>
              <a:latin typeface="Arial" charset="0"/>
              <a:ea typeface="Times New Roman" charset="0"/>
              <a:cs typeface="Times New Roman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rPr>
              <a:t>(Kong, </a:t>
            </a:r>
            <a:r>
              <a:rPr lang="en-US" sz="1400" b="1" i="1" dirty="0" err="1" smtClean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rPr>
              <a:t>Thorsen</a:t>
            </a:r>
            <a:r>
              <a:rPr lang="en-US" sz="1400" b="1" i="1" dirty="0" smtClean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rPr>
              <a:t>, Carr)</a:t>
            </a:r>
            <a:endParaRPr lang="en-US" sz="1400" b="1" dirty="0">
              <a:solidFill>
                <a:srgbClr val="000000"/>
              </a:solidFill>
              <a:latin typeface="Arial" charset="0"/>
              <a:ea typeface="Times New Roman" charset="0"/>
              <a:cs typeface="Times New Roman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27680" y="5100320"/>
            <a:ext cx="3302000" cy="15772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2987040" y="5135355"/>
            <a:ext cx="3423920" cy="1499125"/>
            <a:chOff x="1298893" y="4160341"/>
            <a:chExt cx="3423920" cy="1499125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2"/>
            <a:srcRect l="3143" t="15781" r="2658" b="16855"/>
            <a:stretch>
              <a:fillRect/>
            </a:stretch>
          </p:blipFill>
          <p:spPr bwMode="auto">
            <a:xfrm>
              <a:off x="2519916" y="4568653"/>
              <a:ext cx="1633938" cy="1090813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39381" y="4699204"/>
              <a:ext cx="849832" cy="8498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1298893" y="4160341"/>
              <a:ext cx="3423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Microfluidic </a:t>
              </a:r>
              <a:r>
                <a:rPr lang="en-US" sz="1400" b="1" i="1" dirty="0" smtClean="0">
                  <a:solidFill>
                    <a:srgbClr val="660066"/>
                  </a:solidFill>
                </a:rPr>
                <a:t>gene</a:t>
              </a:r>
              <a:r>
                <a:rPr lang="en-US" sz="1400" b="1" dirty="0" smtClean="0">
                  <a:solidFill>
                    <a:srgbClr val="660066"/>
                  </a:solidFill>
                </a:rPr>
                <a:t> </a:t>
              </a:r>
              <a:r>
                <a:rPr lang="en-US" sz="1400" b="1" dirty="0" smtClean="0"/>
                <a:t>to </a:t>
              </a:r>
              <a:r>
                <a:rPr lang="en-US" sz="1400" b="1" i="1" dirty="0" smtClean="0">
                  <a:solidFill>
                    <a:srgbClr val="660066"/>
                  </a:solidFill>
                </a:rPr>
                <a:t>protein</a:t>
              </a:r>
              <a:r>
                <a:rPr lang="en-US" sz="1400" b="1" dirty="0" smtClean="0"/>
                <a:t> to </a:t>
              </a:r>
              <a:r>
                <a:rPr lang="en-US" sz="1400" b="1" i="1" dirty="0" smtClean="0">
                  <a:solidFill>
                    <a:srgbClr val="660066"/>
                  </a:solidFill>
                </a:rPr>
                <a:t>assay</a:t>
              </a:r>
              <a:endParaRPr lang="en-US" sz="1400" b="1" dirty="0" smtClean="0">
                <a:solidFill>
                  <a:srgbClr val="660066"/>
                </a:solidFill>
              </a:endParaRPr>
            </a:p>
            <a:p>
              <a:pPr algn="ctr"/>
              <a:r>
                <a:rPr lang="en-US" sz="1400" b="1" dirty="0" smtClean="0"/>
                <a:t>(</a:t>
              </a:r>
              <a:r>
                <a:rPr lang="en-US" sz="1400" b="1" i="1" dirty="0" smtClean="0"/>
                <a:t>Kong, Carr, </a:t>
              </a:r>
              <a:r>
                <a:rPr lang="en-US" sz="1400" b="1" i="1" dirty="0" err="1" smtClean="0"/>
                <a:t>Jacboson</a:t>
              </a:r>
              <a:r>
                <a:rPr lang="en-US" sz="1400" b="1" dirty="0" smtClean="0"/>
                <a:t>)</a:t>
              </a:r>
              <a:endParaRPr lang="en-US" sz="1400" b="1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020560" y="3496835"/>
            <a:ext cx="2025190" cy="2146336"/>
            <a:chOff x="7325360" y="3425715"/>
            <a:chExt cx="2025190" cy="2146336"/>
          </a:xfrm>
        </p:grpSpPr>
        <p:sp>
          <p:nvSpPr>
            <p:cNvPr id="74" name="Rectangle 73"/>
            <p:cNvSpPr/>
            <p:nvPr/>
          </p:nvSpPr>
          <p:spPr>
            <a:xfrm>
              <a:off x="7325360" y="3444241"/>
              <a:ext cx="2011680" cy="2103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638358" y="3948054"/>
              <a:ext cx="1197115" cy="1297497"/>
              <a:chOff x="579698" y="2286020"/>
              <a:chExt cx="1197115" cy="129749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14:imgLayer r:embed="rId15">
                        <a14:imgEffect>
                          <a14:brightnessContrast contrast="-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9698" y="2286020"/>
                <a:ext cx="1197115" cy="1172175"/>
              </a:xfrm>
              <a:prstGeom prst="rect">
                <a:avLst/>
              </a:prstGeom>
            </p:spPr>
          </p:pic>
          <p:cxnSp>
            <p:nvCxnSpPr>
              <p:cNvPr id="67" name="Straight Connector 66"/>
              <p:cNvCxnSpPr/>
              <p:nvPr/>
            </p:nvCxnSpPr>
            <p:spPr>
              <a:xfrm flipH="1">
                <a:off x="943637" y="2387600"/>
                <a:ext cx="46963" cy="1195696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1392768" y="2351617"/>
                <a:ext cx="46566" cy="12319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7870387" y="4276868"/>
              <a:ext cx="1197115" cy="1295183"/>
              <a:chOff x="2725617" y="3025044"/>
              <a:chExt cx="1197115" cy="1295183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14:imgLayer r:embed="rId17">
                        <a14:imgEffect>
                          <a14:brightnessContrast contrast="-2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25617" y="3025044"/>
                <a:ext cx="1197115" cy="1188802"/>
              </a:xfrm>
              <a:prstGeom prst="rect">
                <a:avLst/>
              </a:prstGeom>
            </p:spPr>
          </p:pic>
          <p:cxnSp>
            <p:nvCxnSpPr>
              <p:cNvPr id="70" name="Straight Connector 69"/>
              <p:cNvCxnSpPr/>
              <p:nvPr/>
            </p:nvCxnSpPr>
            <p:spPr>
              <a:xfrm flipH="1">
                <a:off x="3053256" y="3100917"/>
                <a:ext cx="49778" cy="121931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3549650" y="3079750"/>
                <a:ext cx="40217" cy="121920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 Box 54"/>
            <p:cNvSpPr txBox="1">
              <a:spLocks noChangeArrowheads="1"/>
            </p:cNvSpPr>
            <p:nvPr/>
          </p:nvSpPr>
          <p:spPr bwMode="auto">
            <a:xfrm>
              <a:off x="7330283" y="3425715"/>
              <a:ext cx="202026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Microfluidic Assays</a:t>
              </a:r>
              <a:endParaRPr lang="en-US" sz="1400" b="1" dirty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(Kong, </a:t>
              </a:r>
              <a:r>
                <a:rPr lang="en-US" sz="1400" b="1" dirty="0" err="1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Thorsen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, Carr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)</a:t>
              </a:r>
              <a:endParaRPr lang="en-US" sz="1400" b="1" dirty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385294" y="4775201"/>
            <a:ext cx="2223686" cy="2062479"/>
            <a:chOff x="8203934" y="4561841"/>
            <a:chExt cx="2223686" cy="2062479"/>
          </a:xfrm>
        </p:grpSpPr>
        <p:sp>
          <p:nvSpPr>
            <p:cNvPr id="79" name="Rectangle 78"/>
            <p:cNvSpPr/>
            <p:nvPr/>
          </p:nvSpPr>
          <p:spPr>
            <a:xfrm>
              <a:off x="8239760" y="4561841"/>
              <a:ext cx="2174240" cy="2062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 Box 54"/>
            <p:cNvSpPr txBox="1">
              <a:spLocks noChangeArrowheads="1"/>
            </p:cNvSpPr>
            <p:nvPr/>
          </p:nvSpPr>
          <p:spPr bwMode="auto">
            <a:xfrm>
              <a:off x="8203934" y="4563635"/>
              <a:ext cx="222368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On-Chip Central Dogma</a:t>
              </a:r>
              <a:endParaRPr lang="en-US" sz="1400" b="1" dirty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(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Kong, </a:t>
              </a:r>
              <a:r>
                <a:rPr lang="en-US" sz="1400" b="1" i="1" dirty="0" err="1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Thorsen</a:t>
              </a:r>
              <a:r>
                <a:rPr lang="en-US" sz="1400" b="1" i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, Carr</a:t>
              </a:r>
              <a:r>
                <a:rPr lang="en-US" sz="1400" b="1" dirty="0" smtClean="0">
                  <a:solidFill>
                    <a:srgbClr val="000000"/>
                  </a:solidFill>
                  <a:latin typeface="Arial" charset="0"/>
                  <a:ea typeface="Times New Roman" charset="0"/>
                  <a:cs typeface="Times New Roman" charset="0"/>
                </a:rPr>
                <a:t>)</a:t>
              </a:r>
              <a:endParaRPr lang="en-US" sz="1400" b="1" dirty="0">
                <a:solidFill>
                  <a:srgbClr val="000000"/>
                </a:solidFill>
                <a:latin typeface="Arial" charset="0"/>
                <a:ea typeface="Times New Roman" charset="0"/>
                <a:cs typeface="Times New Roman" charset="0"/>
              </a:endParaRPr>
            </a:p>
          </p:txBody>
        </p:sp>
        <p:graphicFrame>
          <p:nvGraphicFramePr>
            <p:cNvPr id="77" name="Chart 7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1044547"/>
                </p:ext>
              </p:extLst>
            </p:nvPr>
          </p:nvGraphicFramePr>
          <p:xfrm>
            <a:off x="8514080" y="5120640"/>
            <a:ext cx="1757680" cy="14528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481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7590" y="1181601"/>
            <a:ext cx="3810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/>
              <a:t>MIT </a:t>
            </a:r>
            <a:r>
              <a:rPr lang="en-US" sz="2000" b="1" u="sng" dirty="0"/>
              <a:t>Lincoln </a:t>
            </a:r>
            <a:r>
              <a:rPr lang="en-US" sz="2000" b="1" u="sng" dirty="0" smtClean="0"/>
              <a:t>Laboratory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David Kong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Todd </a:t>
            </a:r>
            <a:r>
              <a:rPr lang="en-US" sz="2000" dirty="0" err="1" smtClean="0">
                <a:solidFill>
                  <a:srgbClr val="0000FF"/>
                </a:solidFill>
              </a:rPr>
              <a:t>Thorsen</a:t>
            </a:r>
            <a:endParaRPr lang="en-US" sz="2000" dirty="0" smtClean="0">
              <a:solidFill>
                <a:srgbClr val="0000FF"/>
              </a:solidFill>
            </a:endParaRP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Scott </a:t>
            </a:r>
            <a:r>
              <a:rPr lang="en-US" sz="2000" dirty="0" smtClean="0">
                <a:solidFill>
                  <a:srgbClr val="0000FF"/>
                </a:solidFill>
              </a:rPr>
              <a:t>Wick</a:t>
            </a:r>
            <a:endParaRPr lang="en-US" sz="2000" dirty="0">
              <a:solidFill>
                <a:srgbClr val="0000FF"/>
              </a:solidFill>
            </a:endParaRPr>
          </a:p>
          <a:p>
            <a:pPr algn="ctr"/>
            <a:r>
              <a:rPr lang="en-US" sz="2000" dirty="0" smtClean="0"/>
              <a:t>Kim </a:t>
            </a:r>
            <a:r>
              <a:rPr lang="en-US" sz="2000" dirty="0" err="1" smtClean="0"/>
              <a:t>Hamad-Schifferli</a:t>
            </a:r>
            <a:endParaRPr lang="en-US" sz="2000" dirty="0" smtClean="0"/>
          </a:p>
          <a:p>
            <a:pPr algn="ctr"/>
            <a:r>
              <a:rPr lang="en-US" sz="2000" dirty="0" smtClean="0"/>
              <a:t>Bea Yu</a:t>
            </a:r>
          </a:p>
          <a:p>
            <a:pPr algn="ctr"/>
            <a:r>
              <a:rPr lang="en-US" sz="2000" dirty="0" smtClean="0"/>
              <a:t>Whitney Young</a:t>
            </a:r>
          </a:p>
          <a:p>
            <a:pPr algn="ctr"/>
            <a:r>
              <a:rPr lang="en-US" sz="2000" dirty="0" err="1" smtClean="0"/>
              <a:t>Vlad</a:t>
            </a:r>
            <a:r>
              <a:rPr lang="en-US" sz="2000" dirty="0" smtClean="0"/>
              <a:t> </a:t>
            </a:r>
            <a:r>
              <a:rPr lang="en-US" sz="2000" dirty="0" err="1" smtClean="0"/>
              <a:t>Liberman</a:t>
            </a:r>
            <a:endParaRPr lang="en-US" sz="2000" dirty="0" smtClean="0"/>
          </a:p>
          <a:p>
            <a:pPr algn="ctr"/>
            <a:r>
              <a:rPr lang="en-US" sz="2000" dirty="0" smtClean="0"/>
              <a:t>Michael </a:t>
            </a:r>
            <a:r>
              <a:rPr lang="en-US" sz="2000" dirty="0" err="1" smtClean="0"/>
              <a:t>Sworin</a:t>
            </a:r>
            <a:endParaRPr lang="en-US" sz="2000" dirty="0" smtClean="0"/>
          </a:p>
          <a:p>
            <a:pPr algn="ctr"/>
            <a:r>
              <a:rPr lang="en-US" sz="2000" dirty="0" smtClean="0"/>
              <a:t>Ted </a:t>
            </a:r>
            <a:r>
              <a:rPr lang="en-US" sz="2000" dirty="0" err="1" smtClean="0"/>
              <a:t>Fedynyshyn</a:t>
            </a:r>
            <a:endParaRPr lang="en-US" sz="2000" dirty="0" smtClean="0"/>
          </a:p>
          <a:p>
            <a:pPr algn="ctr"/>
            <a:r>
              <a:rPr lang="en-US" sz="2000" dirty="0" smtClean="0"/>
              <a:t>Eric </a:t>
            </a:r>
            <a:r>
              <a:rPr lang="en-US" sz="2000" dirty="0" err="1" smtClean="0"/>
              <a:t>Schwoebel</a:t>
            </a:r>
            <a:endParaRPr lang="en-US" sz="2000" dirty="0" smtClean="0"/>
          </a:p>
          <a:p>
            <a:pPr algn="ctr"/>
            <a:r>
              <a:rPr lang="en-US" sz="2000" dirty="0" smtClean="0"/>
              <a:t>Sandra </a:t>
            </a:r>
            <a:r>
              <a:rPr lang="en-US" sz="2000" dirty="0" err="1" smtClean="0"/>
              <a:t>Deneault</a:t>
            </a:r>
            <a:endParaRPr lang="en-US" sz="2000" dirty="0" smtClean="0"/>
          </a:p>
          <a:p>
            <a:pPr algn="ctr"/>
            <a:r>
              <a:rPr lang="en-US" sz="2000" dirty="0" smtClean="0"/>
              <a:t>Darrell </a:t>
            </a:r>
            <a:r>
              <a:rPr lang="en-US" sz="2000" dirty="0" err="1" smtClean="0"/>
              <a:t>Ricke</a:t>
            </a:r>
            <a:endParaRPr lang="en-US" sz="2000" dirty="0" smtClean="0"/>
          </a:p>
          <a:p>
            <a:pPr algn="ctr"/>
            <a:r>
              <a:rPr lang="en-US" sz="2000" dirty="0" smtClean="0"/>
              <a:t>Anna </a:t>
            </a:r>
            <a:r>
              <a:rPr lang="en-US" sz="2000" dirty="0" err="1" smtClean="0"/>
              <a:t>Shcherbina</a:t>
            </a:r>
            <a:endParaRPr lang="en-US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5055396" y="1212889"/>
            <a:ext cx="3581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/>
              <a:t>Collaborators</a:t>
            </a:r>
            <a:endParaRPr lang="en-US" sz="2000" b="1" dirty="0" smtClean="0"/>
          </a:p>
          <a:p>
            <a:pPr algn="ctr"/>
            <a:r>
              <a:rPr lang="en-US" sz="2000" dirty="0" smtClean="0"/>
              <a:t>Joe Jacobson (MIT)</a:t>
            </a:r>
          </a:p>
          <a:p>
            <a:pPr algn="ctr"/>
            <a:r>
              <a:rPr lang="en-US" sz="2000" dirty="0" smtClean="0"/>
              <a:t>Neil </a:t>
            </a:r>
            <a:r>
              <a:rPr lang="en-US" sz="2000" dirty="0" err="1" smtClean="0"/>
              <a:t>Gershenfeld</a:t>
            </a:r>
            <a:r>
              <a:rPr lang="en-US" sz="2000" dirty="0" smtClean="0"/>
              <a:t> (MIT)</a:t>
            </a:r>
          </a:p>
          <a:p>
            <a:pPr algn="ctr"/>
            <a:r>
              <a:rPr lang="en-US" sz="2000" dirty="0" err="1" smtClean="0"/>
              <a:t>Shuguang</a:t>
            </a:r>
            <a:r>
              <a:rPr lang="en-US" sz="2000" dirty="0" smtClean="0"/>
              <a:t> Zhang (MIT)</a:t>
            </a:r>
          </a:p>
          <a:p>
            <a:pPr algn="ctr"/>
            <a:r>
              <a:rPr lang="en-US" sz="2000" dirty="0" smtClean="0"/>
              <a:t>George </a:t>
            </a:r>
            <a:r>
              <a:rPr lang="en-US" sz="2000" dirty="0"/>
              <a:t>Church (Harvard</a:t>
            </a:r>
            <a:r>
              <a:rPr lang="en-US" sz="2000" dirty="0" smtClean="0"/>
              <a:t>)</a:t>
            </a:r>
          </a:p>
          <a:p>
            <a:pPr algn="ctr"/>
            <a:r>
              <a:rPr lang="en-US" sz="2000" dirty="0" smtClean="0"/>
              <a:t>Ron Weiss (MIT)</a:t>
            </a:r>
          </a:p>
          <a:p>
            <a:pPr algn="ctr"/>
            <a:r>
              <a:rPr lang="en-US" sz="2000" dirty="0" err="1" smtClean="0"/>
              <a:t>Farren</a:t>
            </a:r>
            <a:r>
              <a:rPr lang="en-US" sz="2000" dirty="0" smtClean="0"/>
              <a:t> Isaacs (Yale)</a:t>
            </a:r>
          </a:p>
          <a:p>
            <a:pPr algn="ctr"/>
            <a:r>
              <a:rPr lang="en-US" sz="2000" dirty="0" smtClean="0"/>
              <a:t>Harris Wang (Columbia)</a:t>
            </a:r>
          </a:p>
          <a:p>
            <a:pPr algn="ctr"/>
            <a:r>
              <a:rPr lang="en-US" sz="2000" dirty="0" smtClean="0"/>
              <a:t>Marc </a:t>
            </a:r>
            <a:r>
              <a:rPr lang="en-US" sz="2000" dirty="0" err="1" smtClean="0"/>
              <a:t>LaJoie</a:t>
            </a:r>
            <a:r>
              <a:rPr lang="en-US" sz="2000" dirty="0" smtClean="0"/>
              <a:t> (Harvard)</a:t>
            </a:r>
          </a:p>
          <a:p>
            <a:pPr algn="ctr"/>
            <a:r>
              <a:rPr lang="en-US" sz="2000" dirty="0" smtClean="0"/>
              <a:t>Bram Sterling (Harvard)</a:t>
            </a:r>
            <a:endParaRPr lang="en-US" sz="2000" dirty="0"/>
          </a:p>
          <a:p>
            <a:pPr algn="ctr"/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420680" y="4596133"/>
            <a:ext cx="49485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/>
              <a:t>Funding</a:t>
            </a:r>
          </a:p>
          <a:p>
            <a:pPr algn="ctr"/>
            <a:r>
              <a:rPr lang="en-US" sz="2000" dirty="0" smtClean="0"/>
              <a:t>ASD (R&amp;E)</a:t>
            </a:r>
          </a:p>
          <a:p>
            <a:pPr algn="ctr"/>
            <a:r>
              <a:rPr lang="en-US" sz="2000" dirty="0" smtClean="0"/>
              <a:t>DARPA</a:t>
            </a:r>
          </a:p>
          <a:p>
            <a:pPr algn="ctr"/>
            <a:r>
              <a:rPr lang="en-US" sz="2000" dirty="0" smtClean="0"/>
              <a:t>NSF</a:t>
            </a:r>
          </a:p>
          <a:p>
            <a:pPr algn="ctr"/>
            <a:r>
              <a:rPr lang="en-US" sz="2000" dirty="0" smtClean="0"/>
              <a:t>NIH</a:t>
            </a:r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2981" y="4669968"/>
            <a:ext cx="1376172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thors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59304" y="2983764"/>
            <a:ext cx="1343526" cy="1371600"/>
          </a:xfrm>
          <a:prstGeom prst="roundRect">
            <a:avLst>
              <a:gd name="adj" fmla="val 11014"/>
            </a:avLst>
          </a:prstGeom>
          <a:effectLst>
            <a:reflection stA="38000" endPos="28000" dist="4953" dir="5400000" sy="-100000" algn="bl" rotWithShape="0"/>
          </a:effec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3171" y="1297561"/>
            <a:ext cx="1375793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307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36665" y="235337"/>
            <a:ext cx="8229600" cy="550090"/>
          </a:xfrm>
        </p:spPr>
        <p:txBody>
          <a:bodyPr/>
          <a:lstStyle/>
          <a:p>
            <a:r>
              <a:rPr lang="en-US" sz="3200" b="1" dirty="0" smtClean="0"/>
              <a:t>DNA as Digital Communication</a:t>
            </a:r>
            <a:endParaRPr lang="en-US" sz="3200" b="1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71900" y="1065806"/>
            <a:ext cx="1636713" cy="914400"/>
            <a:chOff x="2256" y="816"/>
            <a:chExt cx="1031" cy="576"/>
          </a:xfrm>
        </p:grpSpPr>
        <p:sp>
          <p:nvSpPr>
            <p:cNvPr id="26628" name="Rectangle 4"/>
            <p:cNvSpPr>
              <a:spLocks noChangeAspect="1" noChangeArrowheads="1"/>
            </p:cNvSpPr>
            <p:nvPr/>
          </p:nvSpPr>
          <p:spPr bwMode="auto">
            <a:xfrm>
              <a:off x="2256" y="816"/>
              <a:ext cx="1031" cy="576"/>
            </a:xfrm>
            <a:prstGeom prst="rect">
              <a:avLst/>
            </a:prstGeom>
            <a:solidFill>
              <a:srgbClr val="5E8BC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629" name="Picture 5" descr="hi_morsecod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10" y="874"/>
              <a:ext cx="923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30" name="Picture 6" descr="Samuel Morse Telegraph Recei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8202" y="1498095"/>
            <a:ext cx="1908799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3406775" y="2163967"/>
            <a:ext cx="25908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579785" y="2853879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receiver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427959" y="2853879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transmitter</a:t>
            </a:r>
          </a:p>
        </p:txBody>
      </p:sp>
      <p:pic>
        <p:nvPicPr>
          <p:cNvPr id="26634" name="Picture 10" descr="telegraph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1593" y="1478254"/>
            <a:ext cx="1946338" cy="1367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1506538" y="4424223"/>
            <a:ext cx="1371600" cy="1219200"/>
          </a:xfrm>
          <a:prstGeom prst="rect">
            <a:avLst/>
          </a:prstGeom>
          <a:solidFill>
            <a:srgbClr val="45C75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45C751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/>
            <a:r>
              <a:rPr lang="en-US" sz="2600" b="1" dirty="0" smtClean="0">
                <a:ea typeface="ＭＳ Ｐゴシック" charset="-128"/>
                <a:cs typeface="ＭＳ Ｐゴシック" charset="-128"/>
              </a:rPr>
              <a:t>Bio</a:t>
            </a:r>
          </a:p>
          <a:p>
            <a:pPr algn="ctr"/>
            <a:r>
              <a:rPr lang="en-US" sz="2600" b="1" dirty="0" smtClean="0">
                <a:ea typeface="ＭＳ Ｐゴシック" charset="-128"/>
                <a:cs typeface="ＭＳ Ｐゴシック" charset="-128"/>
              </a:rPr>
              <a:t>to Bits</a:t>
            </a:r>
            <a:endParaRPr lang="en-US" sz="2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6400800" y="4424223"/>
            <a:ext cx="1371600" cy="1219200"/>
          </a:xfrm>
          <a:prstGeom prst="rect">
            <a:avLst/>
          </a:prstGeom>
          <a:solidFill>
            <a:srgbClr val="F1A959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1A959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 algn="ctr"/>
            <a:r>
              <a:rPr lang="en-US" sz="2600" b="1" dirty="0" smtClean="0">
                <a:ea typeface="ＭＳ Ｐゴシック" charset="-128"/>
                <a:cs typeface="ＭＳ Ｐゴシック" charset="-128"/>
              </a:rPr>
              <a:t>Bits</a:t>
            </a:r>
          </a:p>
          <a:p>
            <a:pPr algn="ctr"/>
            <a:r>
              <a:rPr lang="en-US" sz="2600" b="1" dirty="0" smtClean="0">
                <a:ea typeface="ＭＳ Ｐゴシック" charset="-128"/>
                <a:cs typeface="ＭＳ Ｐゴシック" charset="-128"/>
              </a:rPr>
              <a:t>to Bio</a:t>
            </a:r>
            <a:endParaRPr lang="en-US" sz="2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3406775" y="5033823"/>
            <a:ext cx="25908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3724275" y="4424223"/>
            <a:ext cx="1828800" cy="320675"/>
            <a:chOff x="2146" y="2565"/>
            <a:chExt cx="1612" cy="322"/>
          </a:xfrm>
        </p:grpSpPr>
        <p:sp>
          <p:nvSpPr>
            <p:cNvPr id="26657" name="Rectangle 33"/>
            <p:cNvSpPr>
              <a:spLocks noChangeArrowheads="1"/>
            </p:cNvSpPr>
            <p:nvPr/>
          </p:nvSpPr>
          <p:spPr bwMode="auto">
            <a:xfrm>
              <a:off x="2146" y="2566"/>
              <a:ext cx="230" cy="3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ea typeface="ＭＳ Ｐゴシック" charset="-128"/>
                  <a:cs typeface="ＭＳ Ｐゴシック" charset="-128"/>
                </a:rPr>
                <a:t>G</a:t>
              </a:r>
            </a:p>
          </p:txBody>
        </p:sp>
        <p:sp>
          <p:nvSpPr>
            <p:cNvPr id="26658" name="Rectangle 34"/>
            <p:cNvSpPr>
              <a:spLocks noChangeArrowheads="1"/>
            </p:cNvSpPr>
            <p:nvPr/>
          </p:nvSpPr>
          <p:spPr bwMode="auto">
            <a:xfrm>
              <a:off x="2376" y="2565"/>
              <a:ext cx="230" cy="321"/>
            </a:xfrm>
            <a:prstGeom prst="rect">
              <a:avLst/>
            </a:prstGeom>
            <a:solidFill>
              <a:srgbClr val="EE2D1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ea typeface="ＭＳ Ｐゴシック" charset="-128"/>
                  <a:cs typeface="ＭＳ Ｐゴシック" charset="-128"/>
                </a:rPr>
                <a:t>A</a:t>
              </a:r>
            </a:p>
          </p:txBody>
        </p:sp>
        <p:sp>
          <p:nvSpPr>
            <p:cNvPr id="26659" name="Rectangle 35"/>
            <p:cNvSpPr>
              <a:spLocks noChangeArrowheads="1"/>
            </p:cNvSpPr>
            <p:nvPr/>
          </p:nvSpPr>
          <p:spPr bwMode="auto">
            <a:xfrm>
              <a:off x="2606" y="2565"/>
              <a:ext cx="230" cy="321"/>
            </a:xfrm>
            <a:prstGeom prst="rect">
              <a:avLst/>
            </a:prstGeom>
            <a:solidFill>
              <a:srgbClr val="E0E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ea typeface="ＭＳ Ｐゴシック" charset="-128"/>
                  <a:cs typeface="ＭＳ Ｐゴシック" charset="-128"/>
                </a:rPr>
                <a:t>T</a:t>
              </a:r>
            </a:p>
          </p:txBody>
        </p:sp>
        <p:sp>
          <p:nvSpPr>
            <p:cNvPr id="26660" name="Rectangle 36"/>
            <p:cNvSpPr>
              <a:spLocks noChangeArrowheads="1"/>
            </p:cNvSpPr>
            <p:nvPr/>
          </p:nvSpPr>
          <p:spPr bwMode="auto">
            <a:xfrm>
              <a:off x="2837" y="2566"/>
              <a:ext cx="230" cy="321"/>
            </a:xfrm>
            <a:prstGeom prst="rect">
              <a:avLst/>
            </a:prstGeom>
            <a:solidFill>
              <a:srgbClr val="E0E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ea typeface="ＭＳ Ｐゴシック" charset="-128"/>
                  <a:cs typeface="ＭＳ Ｐゴシック" charset="-128"/>
                </a:rPr>
                <a:t>T</a:t>
              </a:r>
            </a:p>
          </p:txBody>
        </p:sp>
        <p:sp>
          <p:nvSpPr>
            <p:cNvPr id="26661" name="Rectangle 37"/>
            <p:cNvSpPr>
              <a:spLocks noChangeArrowheads="1"/>
            </p:cNvSpPr>
            <p:nvPr/>
          </p:nvSpPr>
          <p:spPr bwMode="auto">
            <a:xfrm>
              <a:off x="3067" y="2565"/>
              <a:ext cx="230" cy="321"/>
            </a:xfrm>
            <a:prstGeom prst="rect">
              <a:avLst/>
            </a:prstGeom>
            <a:solidFill>
              <a:srgbClr val="EE2D1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ea typeface="ＭＳ Ｐゴシック" charset="-128"/>
                  <a:cs typeface="ＭＳ Ｐゴシック" charset="-128"/>
                </a:rPr>
                <a:t>A</a:t>
              </a:r>
            </a:p>
          </p:txBody>
        </p:sp>
        <p:sp>
          <p:nvSpPr>
            <p:cNvPr id="26662" name="Rectangle 38"/>
            <p:cNvSpPr>
              <a:spLocks noChangeArrowheads="1"/>
            </p:cNvSpPr>
            <p:nvPr/>
          </p:nvSpPr>
          <p:spPr bwMode="auto">
            <a:xfrm>
              <a:off x="3297" y="2565"/>
              <a:ext cx="230" cy="321"/>
            </a:xfrm>
            <a:prstGeom prst="rect">
              <a:avLst/>
            </a:prstGeom>
            <a:solidFill>
              <a:srgbClr val="29CB1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ea typeface="ＭＳ Ｐゴシック" charset="-128"/>
                  <a:cs typeface="ＭＳ Ｐゴシック" charset="-128"/>
                </a:rPr>
                <a:t>C</a:t>
              </a:r>
            </a:p>
          </p:txBody>
        </p:sp>
        <p:sp>
          <p:nvSpPr>
            <p:cNvPr id="26663" name="Rectangle 39"/>
            <p:cNvSpPr>
              <a:spLocks noChangeArrowheads="1"/>
            </p:cNvSpPr>
            <p:nvPr/>
          </p:nvSpPr>
          <p:spPr bwMode="auto">
            <a:xfrm>
              <a:off x="3528" y="2565"/>
              <a:ext cx="230" cy="321"/>
            </a:xfrm>
            <a:prstGeom prst="rect">
              <a:avLst/>
            </a:prstGeom>
            <a:solidFill>
              <a:srgbClr val="EE2D1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b="1">
                  <a:ea typeface="ＭＳ Ｐゴシック" charset="-128"/>
                  <a:cs typeface="ＭＳ Ｐゴシック" charset="-128"/>
                </a:rPr>
                <a:t>A</a:t>
              </a:r>
            </a:p>
          </p:txBody>
        </p:sp>
      </p:grp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1600200" y="5685654"/>
            <a:ext cx="12573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SEQUENCING</a:t>
            </a:r>
            <a:endParaRPr lang="en-US" sz="1200" b="1" i="1" dirty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6547072" y="5676895"/>
            <a:ext cx="10949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SYNTHESIS</a:t>
            </a:r>
            <a:endParaRPr lang="en-US" sz="1200" b="1" i="1" dirty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9216" y="5020109"/>
            <a:ext cx="1324966" cy="982194"/>
            <a:chOff x="99216" y="5020109"/>
            <a:chExt cx="1324966" cy="9821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21901" t="21861" r="11064" b="7592"/>
            <a:stretch/>
          </p:blipFill>
          <p:spPr>
            <a:xfrm>
              <a:off x="99216" y="5020109"/>
              <a:ext cx="793169" cy="982194"/>
            </a:xfrm>
            <a:prstGeom prst="rect">
              <a:avLst/>
            </a:prstGeom>
          </p:spPr>
        </p:pic>
        <p:sp>
          <p:nvSpPr>
            <p:cNvPr id="51" name="Arc 41"/>
            <p:cNvSpPr>
              <a:spLocks/>
            </p:cNvSpPr>
            <p:nvPr/>
          </p:nvSpPr>
          <p:spPr bwMode="auto">
            <a:xfrm rot="16200000" flipV="1">
              <a:off x="1019669" y="5091811"/>
              <a:ext cx="347240" cy="461787"/>
            </a:xfrm>
            <a:custGeom>
              <a:avLst/>
              <a:gdLst>
                <a:gd name="G0" fmla="+- 0 0 0"/>
                <a:gd name="G1" fmla="+- 3641 0 0"/>
                <a:gd name="G2" fmla="+- 21600 0 0"/>
                <a:gd name="T0" fmla="*/ 21291 w 21600"/>
                <a:gd name="T1" fmla="*/ 0 h 25045"/>
                <a:gd name="T2" fmla="*/ 2905 w 21600"/>
                <a:gd name="T3" fmla="*/ 25045 h 25045"/>
                <a:gd name="T4" fmla="*/ 0 w 21600"/>
                <a:gd name="T5" fmla="*/ 3641 h 2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045" fill="none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</a:path>
                <a:path w="21600" h="25045" stroke="0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  <a:lnTo>
                    <a:pt x="0" y="364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7963" y="3681910"/>
            <a:ext cx="1149951" cy="1222729"/>
            <a:chOff x="257963" y="3681910"/>
            <a:chExt cx="1149951" cy="1222729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963" y="3681910"/>
              <a:ext cx="456394" cy="1219255"/>
            </a:xfrm>
            <a:prstGeom prst="rect">
              <a:avLst/>
            </a:prstGeom>
          </p:spPr>
        </p:pic>
        <p:sp>
          <p:nvSpPr>
            <p:cNvPr id="52" name="Arc 41"/>
            <p:cNvSpPr>
              <a:spLocks/>
            </p:cNvSpPr>
            <p:nvPr/>
          </p:nvSpPr>
          <p:spPr bwMode="auto">
            <a:xfrm rot="5400000">
              <a:off x="1003401" y="4500125"/>
              <a:ext cx="347240" cy="461787"/>
            </a:xfrm>
            <a:custGeom>
              <a:avLst/>
              <a:gdLst>
                <a:gd name="G0" fmla="+- 0 0 0"/>
                <a:gd name="G1" fmla="+- 3641 0 0"/>
                <a:gd name="G2" fmla="+- 21600 0 0"/>
                <a:gd name="T0" fmla="*/ 21291 w 21600"/>
                <a:gd name="T1" fmla="*/ 0 h 25045"/>
                <a:gd name="T2" fmla="*/ 2905 w 21600"/>
                <a:gd name="T3" fmla="*/ 25045 h 25045"/>
                <a:gd name="T4" fmla="*/ 0 w 21600"/>
                <a:gd name="T5" fmla="*/ 3641 h 2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045" fill="none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</a:path>
                <a:path w="21600" h="25045" stroke="0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  <a:lnTo>
                    <a:pt x="0" y="364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94337" y="5162588"/>
            <a:ext cx="814339" cy="979162"/>
            <a:chOff x="4294337" y="5162588"/>
            <a:chExt cx="814339" cy="979162"/>
          </a:xfrm>
        </p:grpSpPr>
        <p:pic>
          <p:nvPicPr>
            <p:cNvPr id="48" name="Picture 13" descr="sb10067236az-001"/>
            <p:cNvPicPr>
              <a:picLocks noChangeAspect="1" noChangeArrowheads="1"/>
            </p:cNvPicPr>
            <p:nvPr/>
          </p:nvPicPr>
          <p:blipFill>
            <a:blip r:embed="rId8"/>
            <a:srcRect l="14020" r="15967"/>
            <a:stretch>
              <a:fillRect/>
            </a:stretch>
          </p:blipFill>
          <p:spPr bwMode="auto">
            <a:xfrm>
              <a:off x="4294337" y="5456637"/>
              <a:ext cx="681279" cy="685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Arc 41"/>
            <p:cNvSpPr>
              <a:spLocks/>
            </p:cNvSpPr>
            <p:nvPr/>
          </p:nvSpPr>
          <p:spPr bwMode="auto">
            <a:xfrm rot="16200000" flipV="1">
              <a:off x="4704163" y="5105314"/>
              <a:ext cx="347240" cy="461787"/>
            </a:xfrm>
            <a:custGeom>
              <a:avLst/>
              <a:gdLst>
                <a:gd name="G0" fmla="+- 0 0 0"/>
                <a:gd name="G1" fmla="+- 3641 0 0"/>
                <a:gd name="G2" fmla="+- 21600 0 0"/>
                <a:gd name="T0" fmla="*/ 21291 w 21600"/>
                <a:gd name="T1" fmla="*/ 0 h 25045"/>
                <a:gd name="T2" fmla="*/ 2905 w 21600"/>
                <a:gd name="T3" fmla="*/ 25045 h 25045"/>
                <a:gd name="T4" fmla="*/ 0 w 21600"/>
                <a:gd name="T5" fmla="*/ 3641 h 2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045" fill="none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</a:path>
                <a:path w="21600" h="25045" stroke="0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  <a:lnTo>
                    <a:pt x="0" y="364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14498" y="3762161"/>
            <a:ext cx="987292" cy="1089323"/>
            <a:chOff x="8014498" y="3762161"/>
            <a:chExt cx="987292" cy="1089323"/>
          </a:xfrm>
        </p:grpSpPr>
        <p:pic>
          <p:nvPicPr>
            <p:cNvPr id="49" name="Picture 48" descr="molecules sugar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8198093" y="3762161"/>
              <a:ext cx="803697" cy="616168"/>
            </a:xfrm>
            <a:prstGeom prst="rect">
              <a:avLst/>
            </a:prstGeom>
          </p:spPr>
        </p:pic>
        <p:sp>
          <p:nvSpPr>
            <p:cNvPr id="54" name="Arc 41"/>
            <p:cNvSpPr>
              <a:spLocks/>
            </p:cNvSpPr>
            <p:nvPr/>
          </p:nvSpPr>
          <p:spPr bwMode="auto">
            <a:xfrm rot="911231">
              <a:off x="8014498" y="4375234"/>
              <a:ext cx="392113" cy="476250"/>
            </a:xfrm>
            <a:custGeom>
              <a:avLst/>
              <a:gdLst>
                <a:gd name="G0" fmla="+- 0 0 0"/>
                <a:gd name="G1" fmla="+- 3641 0 0"/>
                <a:gd name="G2" fmla="+- 21600 0 0"/>
                <a:gd name="T0" fmla="*/ 21291 w 21600"/>
                <a:gd name="T1" fmla="*/ 0 h 25045"/>
                <a:gd name="T2" fmla="*/ 2905 w 21600"/>
                <a:gd name="T3" fmla="*/ 25045 h 25045"/>
                <a:gd name="T4" fmla="*/ 0 w 21600"/>
                <a:gd name="T5" fmla="*/ 3641 h 2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045" fill="none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</a:path>
                <a:path w="21600" h="25045" stroke="0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  <a:lnTo>
                    <a:pt x="0" y="364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>
            <a:off x="-128981" y="3482324"/>
            <a:ext cx="9514820" cy="99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8058152" y="4989149"/>
            <a:ext cx="953682" cy="1254845"/>
            <a:chOff x="8058152" y="4989149"/>
            <a:chExt cx="953682" cy="1254845"/>
          </a:xfrm>
        </p:grpSpPr>
        <p:sp>
          <p:nvSpPr>
            <p:cNvPr id="26665" name="Arc 41"/>
            <p:cNvSpPr>
              <a:spLocks/>
            </p:cNvSpPr>
            <p:nvPr/>
          </p:nvSpPr>
          <p:spPr bwMode="auto">
            <a:xfrm rot="18584244" flipV="1">
              <a:off x="8100220" y="4947081"/>
              <a:ext cx="392113" cy="476250"/>
            </a:xfrm>
            <a:custGeom>
              <a:avLst/>
              <a:gdLst>
                <a:gd name="G0" fmla="+- 0 0 0"/>
                <a:gd name="G1" fmla="+- 3641 0 0"/>
                <a:gd name="G2" fmla="+- 21600 0 0"/>
                <a:gd name="T0" fmla="*/ 21291 w 21600"/>
                <a:gd name="T1" fmla="*/ 0 h 25045"/>
                <a:gd name="T2" fmla="*/ 2905 w 21600"/>
                <a:gd name="T3" fmla="*/ 25045 h 25045"/>
                <a:gd name="T4" fmla="*/ 0 w 21600"/>
                <a:gd name="T5" fmla="*/ 3641 h 2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045" fill="none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</a:path>
                <a:path w="21600" h="25045" stroke="0" extrusionOk="0">
                  <a:moveTo>
                    <a:pt x="21290" y="0"/>
                  </a:moveTo>
                  <a:cubicBezTo>
                    <a:pt x="21496" y="1202"/>
                    <a:pt x="21600" y="2420"/>
                    <a:pt x="21600" y="3641"/>
                  </a:cubicBezTo>
                  <a:cubicBezTo>
                    <a:pt x="21600" y="14447"/>
                    <a:pt x="13613" y="23591"/>
                    <a:pt x="2904" y="25044"/>
                  </a:cubicBezTo>
                  <a:lnTo>
                    <a:pt x="0" y="3641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/>
            <a:srcRect l="21901" t="21861" r="11064" b="7592"/>
            <a:stretch/>
          </p:blipFill>
          <p:spPr>
            <a:xfrm>
              <a:off x="8218665" y="5261800"/>
              <a:ext cx="793169" cy="982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73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6636" grpId="0" animBg="1"/>
      <p:bldP spid="26646" grpId="0" animBg="1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1767840"/>
            <a:ext cx="1439998" cy="1076960"/>
          </a:xfrm>
          <a:prstGeom prst="rect">
            <a:avLst/>
          </a:prstGeom>
        </p:spPr>
      </p:pic>
      <p:pic>
        <p:nvPicPr>
          <p:cNvPr id="62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93440" y="4277333"/>
            <a:ext cx="1196370" cy="9059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59" name="Rectangle 63"/>
          <p:cNvSpPr>
            <a:spLocks noGrp="1" noChangeArrowheads="1"/>
          </p:cNvSpPr>
          <p:nvPr>
            <p:ph type="title"/>
          </p:nvPr>
        </p:nvSpPr>
        <p:spPr>
          <a:xfrm>
            <a:off x="941831" y="100584"/>
            <a:ext cx="7901379" cy="813816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The </a:t>
            </a:r>
            <a:r>
              <a:rPr lang="en-US" dirty="0" err="1">
                <a:ea typeface="ＭＳ Ｐゴシック" charset="0"/>
              </a:rPr>
              <a:t>Biomolecular</a:t>
            </a:r>
            <a:r>
              <a:rPr lang="en-US" dirty="0">
                <a:ea typeface="ＭＳ Ｐゴシック" charset="0"/>
              </a:rPr>
              <a:t> </a:t>
            </a:r>
            <a:r>
              <a:rPr lang="en-US" dirty="0" smtClean="0">
                <a:ea typeface="ＭＳ Ｐゴシック" charset="0"/>
              </a:rPr>
              <a:t>Prototyping Unit </a:t>
            </a:r>
            <a:r>
              <a:rPr lang="en-US" dirty="0">
                <a:ea typeface="ＭＳ Ｐゴシック" charset="0"/>
              </a:rPr>
              <a:t>(BPU)</a:t>
            </a:r>
            <a:endParaRPr lang="en-US" sz="2400" dirty="0">
              <a:ea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22909" y="3821461"/>
            <a:ext cx="4023269" cy="1740120"/>
            <a:chOff x="1520679" y="1595301"/>
            <a:chExt cx="4023269" cy="1740120"/>
          </a:xfrm>
        </p:grpSpPr>
        <p:sp>
          <p:nvSpPr>
            <p:cNvPr id="7" name="Pentagon 6"/>
            <p:cNvSpPr/>
            <p:nvPr/>
          </p:nvSpPr>
          <p:spPr bwMode="auto">
            <a:xfrm>
              <a:off x="1520679" y="1603399"/>
              <a:ext cx="4023269" cy="1732022"/>
            </a:xfrm>
            <a:prstGeom prst="homePlate">
              <a:avLst>
                <a:gd name="adj" fmla="val 3335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6203" name="Text Box 11"/>
            <p:cNvSpPr txBox="1">
              <a:spLocks noChangeArrowheads="1"/>
            </p:cNvSpPr>
            <p:nvPr/>
          </p:nvSpPr>
          <p:spPr bwMode="auto">
            <a:xfrm>
              <a:off x="1655497" y="1595301"/>
              <a:ext cx="8554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 smtClean="0">
                  <a:latin typeface="Trebuchet MS" charset="0"/>
                </a:rPr>
                <a:t>Chemical</a:t>
              </a:r>
            </a:p>
            <a:p>
              <a:pPr algn="ctr"/>
              <a:r>
                <a:rPr lang="en-US" sz="1200" b="1" dirty="0" smtClean="0">
                  <a:latin typeface="Trebuchet MS" charset="0"/>
                </a:rPr>
                <a:t>Synthesis</a:t>
              </a:r>
            </a:p>
          </p:txBody>
        </p:sp>
        <p:sp>
          <p:nvSpPr>
            <p:cNvPr id="6200" name="Text Box 15"/>
            <p:cNvSpPr txBox="1">
              <a:spLocks noChangeArrowheads="1"/>
            </p:cNvSpPr>
            <p:nvPr/>
          </p:nvSpPr>
          <p:spPr bwMode="auto">
            <a:xfrm>
              <a:off x="3995035" y="1625064"/>
              <a:ext cx="8586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Trebuchet MS" charset="0"/>
                </a:rPr>
                <a:t>A</a:t>
              </a:r>
              <a:r>
                <a:rPr lang="en-US" sz="1200" b="1" dirty="0" smtClean="0">
                  <a:latin typeface="Trebuchet MS" charset="0"/>
                </a:rPr>
                <a:t>ssemble</a:t>
              </a:r>
              <a:endParaRPr lang="en-US" sz="1200" b="1" dirty="0">
                <a:latin typeface="Trebuchet MS" charset="0"/>
              </a:endParaRPr>
            </a:p>
            <a:p>
              <a:pPr algn="ctr"/>
              <a:r>
                <a:rPr lang="en-US" sz="1200" b="1" dirty="0" smtClean="0">
                  <a:latin typeface="Trebuchet MS" charset="0"/>
                </a:rPr>
                <a:t>Genes</a:t>
              </a:r>
              <a:endParaRPr lang="en-US" sz="1200" b="1" dirty="0">
                <a:latin typeface="Trebuchet MS" charset="0"/>
              </a:endParaRPr>
            </a:p>
          </p:txBody>
        </p:sp>
        <p:sp>
          <p:nvSpPr>
            <p:cNvPr id="6186" name="Text Box 30"/>
            <p:cNvSpPr txBox="1">
              <a:spLocks noChangeArrowheads="1"/>
            </p:cNvSpPr>
            <p:nvPr/>
          </p:nvSpPr>
          <p:spPr bwMode="auto">
            <a:xfrm>
              <a:off x="2822973" y="1605222"/>
              <a:ext cx="9494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>
                  <a:latin typeface="Trebuchet MS" charset="0"/>
                </a:rPr>
                <a:t>DNA </a:t>
              </a:r>
              <a:r>
                <a:rPr lang="en-US" sz="1200" b="1" dirty="0" smtClean="0">
                  <a:latin typeface="Trebuchet MS" charset="0"/>
                </a:rPr>
                <a:t>Error</a:t>
              </a:r>
              <a:endParaRPr lang="en-US" sz="1200" b="1" dirty="0">
                <a:latin typeface="Trebuchet MS" charset="0"/>
              </a:endParaRPr>
            </a:p>
            <a:p>
              <a:pPr algn="ctr"/>
              <a:r>
                <a:rPr lang="en-US" sz="1200" b="1" dirty="0">
                  <a:latin typeface="Trebuchet MS" charset="0"/>
                </a:rPr>
                <a:t>C</a:t>
              </a:r>
              <a:r>
                <a:rPr lang="en-US" sz="1200" b="1" dirty="0" smtClean="0">
                  <a:latin typeface="Trebuchet MS" charset="0"/>
                </a:rPr>
                <a:t>orrection</a:t>
              </a:r>
              <a:endParaRPr lang="en-US" sz="1200" b="1" dirty="0">
                <a:latin typeface="Trebuchet MS" charset="0"/>
              </a:endParaRPr>
            </a:p>
          </p:txBody>
        </p:sp>
        <p:pic>
          <p:nvPicPr>
            <p:cNvPr id="20" name="Picture 19" descr="DNA-splicing-225_tcm18-92471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2786423" y="2076113"/>
              <a:ext cx="1032766" cy="116128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1" name="Picture 20" descr="dna_assembly_full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3936368" y="2079149"/>
              <a:ext cx="996190" cy="11582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2" name="Picture 21" descr="image001 copy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t="-18337" b="-16347"/>
            <a:stretch/>
          </p:blipFill>
          <p:spPr>
            <a:xfrm>
              <a:off x="1648672" y="2071379"/>
              <a:ext cx="982385" cy="11561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5212973" y="3819636"/>
            <a:ext cx="2446507" cy="1749401"/>
            <a:chOff x="6004472" y="1603398"/>
            <a:chExt cx="2446507" cy="1749401"/>
          </a:xfrm>
        </p:grpSpPr>
        <p:sp>
          <p:nvSpPr>
            <p:cNvPr id="8" name="Rectangle 7"/>
            <p:cNvSpPr/>
            <p:nvPr/>
          </p:nvSpPr>
          <p:spPr bwMode="auto">
            <a:xfrm>
              <a:off x="6004472" y="1603398"/>
              <a:ext cx="2446507" cy="1749401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6177" name="Picture 43" descr="gfp-protei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80" y="2082725"/>
              <a:ext cx="905346" cy="11612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78" name="Text Box 44"/>
            <p:cNvSpPr txBox="1">
              <a:spLocks noChangeArrowheads="1"/>
            </p:cNvSpPr>
            <p:nvPr/>
          </p:nvSpPr>
          <p:spPr bwMode="auto">
            <a:xfrm>
              <a:off x="7468504" y="1770949"/>
              <a:ext cx="78113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 smtClean="0">
                  <a:latin typeface="Trebuchet MS" charset="0"/>
                </a:rPr>
                <a:t>Measure</a:t>
              </a:r>
              <a:endParaRPr lang="en-US" sz="1400" b="1" dirty="0">
                <a:latin typeface="Trebuchet MS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15985" y="2076907"/>
              <a:ext cx="1152253" cy="1161288"/>
            </a:xfrm>
            <a:prstGeom prst="rect">
              <a:avLst/>
            </a:prstGeom>
          </p:spPr>
        </p:pic>
        <p:sp>
          <p:nvSpPr>
            <p:cNvPr id="35" name="Text Box 44"/>
            <p:cNvSpPr txBox="1">
              <a:spLocks noChangeArrowheads="1"/>
            </p:cNvSpPr>
            <p:nvPr/>
          </p:nvSpPr>
          <p:spPr bwMode="auto">
            <a:xfrm>
              <a:off x="6304466" y="1616046"/>
              <a:ext cx="7335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 smtClean="0">
                  <a:latin typeface="Trebuchet MS" charset="0"/>
                </a:rPr>
                <a:t>Express</a:t>
              </a:r>
            </a:p>
            <a:p>
              <a:pPr algn="ctr"/>
              <a:r>
                <a:rPr lang="en-US" sz="1200" b="1" dirty="0" smtClean="0">
                  <a:latin typeface="Trebuchet MS" charset="0"/>
                </a:rPr>
                <a:t>Genes</a:t>
              </a:r>
              <a:endParaRPr lang="en-US" sz="1200" b="1" dirty="0">
                <a:latin typeface="Trebuchet MS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4615" y="5297897"/>
            <a:ext cx="7927497" cy="843299"/>
            <a:chOff x="1932228" y="4491018"/>
            <a:chExt cx="6381740" cy="1626148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Bent-Up Arrow 32"/>
            <p:cNvSpPr/>
            <p:nvPr/>
          </p:nvSpPr>
          <p:spPr bwMode="auto">
            <a:xfrm flipH="1">
              <a:off x="1932228" y="4643417"/>
              <a:ext cx="6365766" cy="1472494"/>
            </a:xfrm>
            <a:prstGeom prst="bentUpArrow">
              <a:avLst>
                <a:gd name="adj1" fmla="val 28025"/>
                <a:gd name="adj2" fmla="val 14008"/>
                <a:gd name="adj3" fmla="val 18651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90"/>
                  </a:solidFill>
                  <a:effectLst/>
                  <a:latin typeface="Arial" pitchFamily="-110" charset="0"/>
                </a:rPr>
                <a:t>Integration</a:t>
              </a:r>
              <a:r>
                <a:rPr kumimoji="0" lang="en-US" sz="1400" b="1" i="0" u="none" strike="noStrike" cap="none" normalizeH="0" dirty="0" smtClean="0">
                  <a:ln>
                    <a:noFill/>
                  </a:ln>
                  <a:solidFill>
                    <a:srgbClr val="000090"/>
                  </a:solidFill>
                  <a:effectLst/>
                  <a:latin typeface="Arial" pitchFamily="-110" charset="0"/>
                </a:rPr>
                <a:t> for rapid design-build-test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90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052589" y="4491018"/>
              <a:ext cx="261379" cy="162614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7832458" y="5707593"/>
              <a:ext cx="377713" cy="40321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47083" y="1571116"/>
            <a:ext cx="2345075" cy="1371600"/>
            <a:chOff x="2242283" y="1571116"/>
            <a:chExt cx="2345075" cy="1371600"/>
          </a:xfrm>
        </p:grpSpPr>
        <p:sp>
          <p:nvSpPr>
            <p:cNvPr id="37" name="Pentagon 36"/>
            <p:cNvSpPr/>
            <p:nvPr/>
          </p:nvSpPr>
          <p:spPr bwMode="auto">
            <a:xfrm>
              <a:off x="2242283" y="1571116"/>
              <a:ext cx="2345075" cy="1371600"/>
            </a:xfrm>
            <a:prstGeom prst="homePlate">
              <a:avLst>
                <a:gd name="adj" fmla="val 3335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2870570" y="2079636"/>
              <a:ext cx="10182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 smtClean="0">
                  <a:latin typeface="Trebuchet MS" charset="0"/>
                </a:rPr>
                <a:t>Build DNA</a:t>
              </a:r>
              <a:endParaRPr lang="en-US" sz="1400" b="1" dirty="0">
                <a:latin typeface="Trebuchet MS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58169" y="1571116"/>
            <a:ext cx="1976312" cy="1371600"/>
            <a:chOff x="4353369" y="1571116"/>
            <a:chExt cx="1976312" cy="1371600"/>
          </a:xfrm>
        </p:grpSpPr>
        <p:sp>
          <p:nvSpPr>
            <p:cNvPr id="48" name="Rectangle 47"/>
            <p:cNvSpPr/>
            <p:nvPr/>
          </p:nvSpPr>
          <p:spPr bwMode="auto">
            <a:xfrm>
              <a:off x="4353369" y="1571116"/>
              <a:ext cx="1976312" cy="1371600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53" name="Text Box 15"/>
            <p:cNvSpPr txBox="1">
              <a:spLocks noChangeArrowheads="1"/>
            </p:cNvSpPr>
            <p:nvPr/>
          </p:nvSpPr>
          <p:spPr bwMode="auto">
            <a:xfrm>
              <a:off x="4890011" y="1983292"/>
              <a:ext cx="9764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 smtClean="0">
                  <a:latin typeface="Trebuchet MS" charset="0"/>
                </a:rPr>
                <a:t>Put DNA to Work</a:t>
              </a:r>
              <a:endParaRPr lang="en-US" sz="1400" b="1" dirty="0">
                <a:latin typeface="Trebuchet MS" charset="0"/>
              </a:endParaRPr>
            </a:p>
          </p:txBody>
        </p:sp>
      </p:grpSp>
      <p:sp>
        <p:nvSpPr>
          <p:cNvPr id="54" name="Rectangle 53"/>
          <p:cNvSpPr/>
          <p:nvPr/>
        </p:nvSpPr>
        <p:spPr bwMode="auto">
          <a:xfrm>
            <a:off x="2498590" y="1523762"/>
            <a:ext cx="4237251" cy="151078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</a:rPr>
              <a:t>Bits-Bio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</a:rPr>
              <a:t>C</a:t>
            </a:r>
            <a:r>
              <a:rPr lang="en-US" sz="1400" b="1" dirty="0" smtClean="0">
                <a:solidFill>
                  <a:schemeClr val="bg1"/>
                </a:solidFill>
              </a:rPr>
              <a:t>onverter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45798" y="1393386"/>
            <a:ext cx="1316525" cy="1343159"/>
            <a:chOff x="71699" y="1633772"/>
            <a:chExt cx="1316525" cy="1343159"/>
          </a:xfrm>
        </p:grpSpPr>
        <p:pic>
          <p:nvPicPr>
            <p:cNvPr id="5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24" y="2006969"/>
              <a:ext cx="1295400" cy="9699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 Box 8"/>
            <p:cNvSpPr txBox="1">
              <a:spLocks noChangeArrowheads="1"/>
            </p:cNvSpPr>
            <p:nvPr/>
          </p:nvSpPr>
          <p:spPr bwMode="auto">
            <a:xfrm>
              <a:off x="71699" y="1633772"/>
              <a:ext cx="13147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latin typeface="Trebuchet MS" charset="0"/>
                </a:rPr>
                <a:t>U</a:t>
              </a:r>
              <a:r>
                <a:rPr lang="en-US" sz="1400" b="1" dirty="0" smtClean="0">
                  <a:latin typeface="Trebuchet MS" charset="0"/>
                </a:rPr>
                <a:t>ser Specs</a:t>
              </a:r>
              <a:endParaRPr lang="en-US" sz="1400" b="1" dirty="0">
                <a:latin typeface="Trebuchet MS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020560" y="1416462"/>
            <a:ext cx="1899920" cy="1664264"/>
            <a:chOff x="7020560" y="1416462"/>
            <a:chExt cx="1899920" cy="1664264"/>
          </a:xfrm>
          <a:solidFill>
            <a:srgbClr val="FFFFFF"/>
          </a:solidFill>
        </p:grpSpPr>
        <p:grpSp>
          <p:nvGrpSpPr>
            <p:cNvPr id="58" name="Group 57"/>
            <p:cNvGrpSpPr/>
            <p:nvPr/>
          </p:nvGrpSpPr>
          <p:grpSpPr>
            <a:xfrm>
              <a:off x="7020560" y="1635760"/>
              <a:ext cx="1899920" cy="1444966"/>
              <a:chOff x="0" y="3505200"/>
              <a:chExt cx="5181600" cy="2723797"/>
            </a:xfrm>
            <a:grpFill/>
          </p:grpSpPr>
          <p:graphicFrame>
            <p:nvGraphicFramePr>
              <p:cNvPr id="59" name="Chart 58"/>
              <p:cNvGraphicFramePr/>
              <p:nvPr>
                <p:extLst>
                  <p:ext uri="{D42A27DB-BD31-4B8C-83A1-F6EECF244321}">
    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6145134"/>
                  </p:ext>
                </p:extLst>
              </p:nvPr>
            </p:nvGraphicFramePr>
            <p:xfrm>
              <a:off x="0" y="3581401"/>
              <a:ext cx="5181600" cy="264759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63" name="TextBox 62"/>
              <p:cNvSpPr txBox="1"/>
              <p:nvPr/>
            </p:nvSpPr>
            <p:spPr>
              <a:xfrm>
                <a:off x="1225355" y="5914398"/>
                <a:ext cx="2590800" cy="246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smtClean="0"/>
                  <a:t>Time (</a:t>
                </a:r>
                <a:r>
                  <a:rPr lang="en-US" sz="1000" dirty="0" err="1" smtClean="0"/>
                  <a:t>hrs</a:t>
                </a:r>
                <a:r>
                  <a:rPr lang="en-US" sz="1000" dirty="0" smtClean="0"/>
                  <a:t>)</a:t>
                </a:r>
                <a:endParaRPr lang="en-US" sz="1000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16200000">
                <a:off x="-915460" y="4517690"/>
                <a:ext cx="2590799" cy="5658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Fluorescence</a:t>
                </a:r>
                <a:r>
                  <a:rPr lang="en-US" sz="1000" dirty="0" smtClean="0"/>
                  <a:t> (</a:t>
                </a:r>
                <a:r>
                  <a:rPr lang="en-US" sz="1000" dirty="0" err="1" smtClean="0"/>
                  <a:t>a.u</a:t>
                </a:r>
                <a:r>
                  <a:rPr lang="en-US" sz="1000" dirty="0" smtClean="0"/>
                  <a:t>.)</a:t>
                </a:r>
                <a:endParaRPr lang="en-US" sz="1000" dirty="0"/>
              </a:p>
            </p:txBody>
          </p:sp>
        </p:grpSp>
        <p:sp>
          <p:nvSpPr>
            <p:cNvPr id="66" name="Text Box 8"/>
            <p:cNvSpPr txBox="1">
              <a:spLocks noChangeArrowheads="1"/>
            </p:cNvSpPr>
            <p:nvPr/>
          </p:nvSpPr>
          <p:spPr bwMode="auto">
            <a:xfrm>
              <a:off x="7300937" y="1416462"/>
              <a:ext cx="1314704" cy="307777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 smtClean="0">
                  <a:latin typeface="Trebuchet MS" charset="0"/>
                </a:rPr>
                <a:t>Did it Work?</a:t>
              </a:r>
              <a:endParaRPr lang="en-US" sz="1400" b="1" dirty="0">
                <a:latin typeface="Trebuchet MS" charset="0"/>
              </a:endParaRPr>
            </a:p>
          </p:txBody>
        </p:sp>
      </p:grpSp>
      <p:graphicFrame>
        <p:nvGraphicFramePr>
          <p:cNvPr id="69" name="Chart 68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1157790"/>
              </p:ext>
            </p:extLst>
          </p:nvPr>
        </p:nvGraphicFramePr>
        <p:xfrm>
          <a:off x="7788462" y="4189275"/>
          <a:ext cx="1434912" cy="1138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2" name="Pentagon 71"/>
          <p:cNvSpPr/>
          <p:nvPr/>
        </p:nvSpPr>
        <p:spPr bwMode="auto">
          <a:xfrm>
            <a:off x="7592591" y="4601664"/>
            <a:ext cx="490729" cy="237743"/>
          </a:xfrm>
          <a:prstGeom prst="homePlate">
            <a:avLst>
              <a:gd name="adj" fmla="val 33978"/>
            </a:avLst>
          </a:prstGeom>
          <a:solidFill>
            <a:srgbClr val="A5BBA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1513840" y="2936240"/>
            <a:ext cx="1036320" cy="8839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4439920" y="2926080"/>
            <a:ext cx="518160" cy="8940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4663440" y="2936240"/>
            <a:ext cx="548640" cy="8839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6634480" y="2956560"/>
            <a:ext cx="1026160" cy="8737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9" name="Rectangle 88"/>
          <p:cNvSpPr/>
          <p:nvPr/>
        </p:nvSpPr>
        <p:spPr bwMode="auto">
          <a:xfrm>
            <a:off x="2492244" y="1527343"/>
            <a:ext cx="4237251" cy="1510783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</a:rPr>
              <a:t>Bits-Bio-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pitchFamily="-110" charset="0"/>
              </a:rPr>
              <a:t>Bits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</a:rPr>
              <a:t>C</a:t>
            </a:r>
            <a:r>
              <a:rPr lang="en-US" sz="1400" b="1" dirty="0" smtClean="0">
                <a:solidFill>
                  <a:schemeClr val="bg1"/>
                </a:solidFill>
              </a:rPr>
              <a:t>onverter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1698499" y="2114639"/>
            <a:ext cx="891039" cy="317477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67" name="Right Arrow 66"/>
          <p:cNvSpPr/>
          <p:nvPr/>
        </p:nvSpPr>
        <p:spPr bwMode="auto">
          <a:xfrm>
            <a:off x="6652005" y="2111865"/>
            <a:ext cx="674669" cy="317477"/>
          </a:xfrm>
          <a:prstGeom prst="righ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91" name="Pentagon 90"/>
          <p:cNvSpPr/>
          <p:nvPr/>
        </p:nvSpPr>
        <p:spPr bwMode="auto">
          <a:xfrm>
            <a:off x="1221202" y="4614378"/>
            <a:ext cx="483564" cy="231407"/>
          </a:xfrm>
          <a:prstGeom prst="homePlate">
            <a:avLst>
              <a:gd name="adj" fmla="val 45718"/>
            </a:avLst>
          </a:prstGeom>
          <a:solidFill>
            <a:srgbClr val="E2D5C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3407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Graphic spid="69" grpId="0">
        <p:bldAsOne/>
      </p:bldGraphic>
      <p:bldP spid="72" grpId="0" animBg="1"/>
      <p:bldP spid="89" grpId="0" animBg="1"/>
      <p:bldP spid="89" grpId="1" animBg="1"/>
      <p:bldP spid="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Microfluidics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520" y="1219200"/>
            <a:ext cx="4495800" cy="421320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 rot="16200000">
            <a:off x="1149194" y="3283053"/>
            <a:ext cx="1833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/>
              <a:t>Image Source: Stephen Quake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909100" y="55641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“Lab-on-a-Chip” to miniaturize thousands of experiments in parallel</a:t>
            </a:r>
            <a:endParaRPr lang="en-US" sz="20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7172566" y="1238038"/>
            <a:ext cx="1600200" cy="4102229"/>
            <a:chOff x="7172566" y="1238038"/>
            <a:chExt cx="1600200" cy="4102229"/>
          </a:xfrm>
        </p:grpSpPr>
        <p:sp>
          <p:nvSpPr>
            <p:cNvPr id="9" name="TextBox 8"/>
            <p:cNvSpPr txBox="1"/>
            <p:nvPr/>
          </p:nvSpPr>
          <p:spPr>
            <a:xfrm>
              <a:off x="7288600" y="2879599"/>
              <a:ext cx="1368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Todd </a:t>
              </a:r>
              <a:r>
                <a:rPr lang="en-US" sz="1400" b="1" dirty="0" err="1" smtClean="0"/>
                <a:t>Thorsen</a:t>
              </a:r>
              <a:endParaRPr lang="en-US" sz="1400" b="1" dirty="0" smtClean="0"/>
            </a:p>
          </p:txBody>
        </p:sp>
        <p:pic>
          <p:nvPicPr>
            <p:cNvPr id="12" name="Picture 11" descr="thorse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188943" y="1238038"/>
              <a:ext cx="1567447" cy="1600200"/>
            </a:xfrm>
            <a:prstGeom prst="roundRect">
              <a:avLst>
                <a:gd name="adj" fmla="val 11014"/>
              </a:avLst>
            </a:prstGeom>
            <a:effectLst>
              <a:reflection stA="38000" endPos="28000" dist="4953" dir="5400000" sy="-100000" algn="bl" rotWithShape="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7381612" y="5032490"/>
              <a:ext cx="11821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David Kong</a:t>
              </a:r>
              <a:endParaRPr lang="en-US" sz="1400" b="1" dirty="0"/>
            </a:p>
          </p:txBody>
        </p:sp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72566" y="3400849"/>
              <a:ext cx="1600200" cy="15953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67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832" y="100584"/>
            <a:ext cx="7973568" cy="813816"/>
          </a:xfrm>
        </p:spPr>
        <p:txBody>
          <a:bodyPr/>
          <a:lstStyle/>
          <a:p>
            <a:r>
              <a:rPr lang="en-US" dirty="0" smtClean="0"/>
              <a:t>Re-programming Diseased Cells</a:t>
            </a:r>
            <a:br>
              <a:rPr lang="en-US" dirty="0" smtClean="0"/>
            </a:br>
            <a:r>
              <a:rPr lang="en-US" sz="2400" i="1" dirty="0" smtClean="0"/>
              <a:t>Self-ID and Self</a:t>
            </a:r>
            <a:r>
              <a:rPr lang="en-US" sz="2400" i="1" dirty="0"/>
              <a:t>-Destruct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04422" y="1219200"/>
            <a:ext cx="2286000" cy="4572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66537" y="1119343"/>
            <a:ext cx="2286374" cy="3410324"/>
            <a:chOff x="5618571" y="1838981"/>
            <a:chExt cx="2590258" cy="3940115"/>
          </a:xfrm>
        </p:grpSpPr>
        <p:pic>
          <p:nvPicPr>
            <p:cNvPr id="11" name="Picture 10" descr="F1.large.jp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-2695"/>
            <a:stretch/>
          </p:blipFill>
          <p:spPr>
            <a:xfrm>
              <a:off x="5618571" y="1838981"/>
              <a:ext cx="2533018" cy="39401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657275" y="1845696"/>
              <a:ext cx="2413000" cy="302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 smtClean="0"/>
                <a:t>DNA for classifier circuit</a:t>
              </a:r>
              <a:endParaRPr lang="en-US" sz="11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27463" y="3698530"/>
              <a:ext cx="703802" cy="4978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</a:rPr>
                <a:t>match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92636" y="5427097"/>
              <a:ext cx="1099130" cy="302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</a:rPr>
                <a:t>c</a:t>
              </a:r>
              <a:r>
                <a:rPr lang="en-US" sz="1100" b="1" dirty="0" smtClean="0">
                  <a:solidFill>
                    <a:srgbClr val="FF0000"/>
                  </a:solidFill>
                </a:rPr>
                <a:t>ell death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18904" y="3582830"/>
              <a:ext cx="738908" cy="6933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 smtClean="0"/>
                <a:t>no match</a:t>
              </a:r>
              <a:endParaRPr lang="en-US" sz="11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32749" y="5431714"/>
              <a:ext cx="1059878" cy="3022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b="1" dirty="0" smtClean="0"/>
                <a:t>no effect</a:t>
              </a:r>
              <a:endParaRPr lang="en-US" sz="1100" b="1" dirty="0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7608455" y="2193636"/>
              <a:ext cx="461818" cy="36945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96031" y="2285910"/>
              <a:ext cx="812798" cy="497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100" b="1" dirty="0" smtClean="0"/>
                <a:t>cancer cell</a:t>
              </a:r>
              <a:endParaRPr lang="en-US" sz="1100" b="1" dirty="0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682674" y="2484582"/>
              <a:ext cx="553812" cy="36945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54964" y="2420535"/>
              <a:ext cx="798944" cy="497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00" b="1" dirty="0"/>
                <a:t>n</a:t>
              </a:r>
              <a:r>
                <a:rPr lang="en-US" sz="1100" b="1" dirty="0" smtClean="0"/>
                <a:t>ormal cell</a:t>
              </a:r>
              <a:endParaRPr lang="en-US" sz="1100" b="1" dirty="0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389255" y="3491342"/>
              <a:ext cx="1346200" cy="29556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672267" y="4588203"/>
            <a:ext cx="1673740" cy="1065466"/>
            <a:chOff x="6672267" y="4588203"/>
            <a:chExt cx="1673740" cy="1065466"/>
          </a:xfrm>
        </p:grpSpPr>
        <p:sp>
          <p:nvSpPr>
            <p:cNvPr id="25" name="TextBox 24"/>
            <p:cNvSpPr txBox="1"/>
            <p:nvPr/>
          </p:nvSpPr>
          <p:spPr>
            <a:xfrm rot="16200000">
              <a:off x="6461866" y="5166268"/>
              <a:ext cx="6978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miR-21</a:t>
              </a:r>
              <a:endParaRPr lang="en-US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6657050" y="5012267"/>
              <a:ext cx="10058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miR-17-30a</a:t>
              </a:r>
              <a:endParaRPr lang="en-US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7117443" y="5123475"/>
              <a:ext cx="7833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miR-141</a:t>
              </a:r>
              <a:endParaRPr lang="en-US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7325589" y="4982436"/>
              <a:ext cx="10654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miR-142(3p)</a:t>
              </a:r>
              <a:endParaRPr lang="en-US" sz="12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7773021" y="5080683"/>
              <a:ext cx="8689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miR-146a</a:t>
              </a:r>
              <a:endParaRPr lang="en-US" sz="1200" b="1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638660" y="5638798"/>
            <a:ext cx="1740956" cy="307777"/>
            <a:chOff x="6638660" y="5638798"/>
            <a:chExt cx="1740956" cy="307777"/>
          </a:xfrm>
        </p:grpSpPr>
        <p:sp>
          <p:nvSpPr>
            <p:cNvPr id="30" name="TextBox 29"/>
            <p:cNvSpPr txBox="1"/>
            <p:nvPr/>
          </p:nvSpPr>
          <p:spPr>
            <a:xfrm>
              <a:off x="6638660" y="5638798"/>
              <a:ext cx="34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hi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87845" y="5638798"/>
              <a:ext cx="34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hi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37030" y="5638798"/>
              <a:ext cx="34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lo</a:t>
              </a:r>
              <a:endParaRPr lang="en-US" sz="1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86215" y="5638798"/>
              <a:ext cx="34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lo</a:t>
              </a:r>
              <a:endParaRPr lang="en-US" sz="1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35401" y="5638798"/>
              <a:ext cx="344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lo</a:t>
              </a:r>
              <a:endParaRPr lang="en-US" sz="1400" b="1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662713" y="5947832"/>
            <a:ext cx="1709785" cy="369332"/>
            <a:chOff x="8610043" y="5257798"/>
            <a:chExt cx="1709785" cy="369332"/>
          </a:xfrm>
        </p:grpSpPr>
        <p:sp>
          <p:nvSpPr>
            <p:cNvPr id="44" name="TextBox 43"/>
            <p:cNvSpPr txBox="1"/>
            <p:nvPr/>
          </p:nvSpPr>
          <p:spPr>
            <a:xfrm>
              <a:off x="8610043" y="5257798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</a:rPr>
                <a:t>1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959228" y="5257798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</a:rPr>
                <a:t>1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308413" y="5257798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</a:rPr>
                <a:t>0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657598" y="5257798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</a:rPr>
                <a:t>0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06784" y="5257798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</a:rPr>
                <a:t>0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47422" y="1143000"/>
            <a:ext cx="4540651" cy="5079662"/>
            <a:chOff x="1247422" y="1143000"/>
            <a:chExt cx="4540651" cy="5079662"/>
          </a:xfrm>
        </p:grpSpPr>
        <p:pic>
          <p:nvPicPr>
            <p:cNvPr id="7" name="Picture 6" descr="Screen shot 2013-04-04 at 3.15.29 P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2542822" y="1143000"/>
              <a:ext cx="3245251" cy="3657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cxnSp>
          <p:nvCxnSpPr>
            <p:cNvPr id="10" name="Straight Connector 9"/>
            <p:cNvCxnSpPr/>
            <p:nvPr/>
          </p:nvCxnSpPr>
          <p:spPr bwMode="auto">
            <a:xfrm flipH="1">
              <a:off x="1247422" y="1143000"/>
              <a:ext cx="1295400" cy="1905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 flipV="1">
              <a:off x="1247422" y="3048000"/>
              <a:ext cx="1295400" cy="1752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2699902" y="4788092"/>
              <a:ext cx="2995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Weiss, </a:t>
              </a:r>
              <a:r>
                <a:rPr lang="en-US" sz="1200" b="1" dirty="0" err="1" smtClean="0"/>
                <a:t>Benenson</a:t>
              </a:r>
              <a:r>
                <a:rPr lang="en-US" sz="1200" b="1" dirty="0" smtClean="0"/>
                <a:t> et al. (2011) </a:t>
              </a:r>
              <a:r>
                <a:rPr lang="en-US" sz="1200" b="1" i="1" dirty="0" smtClean="0"/>
                <a:t>Science</a:t>
              </a:r>
              <a:endParaRPr lang="en-US" sz="1200" b="1" i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08599" y="5206999"/>
              <a:ext cx="29566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000090"/>
                  </a:solidFill>
                </a:rPr>
                <a:t>Genetic circuit measures a cell’s molecular fingerprint</a:t>
              </a:r>
              <a:endParaRPr lang="en-US" sz="2000" b="1" i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65" name="Curved Left Arrow 64"/>
          <p:cNvSpPr/>
          <p:nvPr/>
        </p:nvSpPr>
        <p:spPr bwMode="auto">
          <a:xfrm>
            <a:off x="8475133" y="2929468"/>
            <a:ext cx="524934" cy="2599266"/>
          </a:xfrm>
          <a:prstGeom prst="curvedLeftArrow">
            <a:avLst/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646333" y="5946231"/>
            <a:ext cx="2429931" cy="372534"/>
            <a:chOff x="6646333" y="5946231"/>
            <a:chExt cx="2429931" cy="372534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646333" y="5946231"/>
              <a:ext cx="1701800" cy="372534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62807" y="5960533"/>
              <a:ext cx="713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match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794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Microfluidic Gene Assembler (MGA)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5857100" y="1183002"/>
            <a:ext cx="2743200" cy="2441106"/>
            <a:chOff x="5770552" y="1183002"/>
            <a:chExt cx="2743200" cy="2441106"/>
          </a:xfrm>
        </p:grpSpPr>
        <p:sp>
          <p:nvSpPr>
            <p:cNvPr id="5" name="TextBox 4"/>
            <p:cNvSpPr txBox="1"/>
            <p:nvPr/>
          </p:nvSpPr>
          <p:spPr>
            <a:xfrm>
              <a:off x="5808652" y="1183002"/>
              <a:ext cx="2667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90"/>
                  </a:solidFill>
                </a:rPr>
                <a:t>Prototype Microfluidic </a:t>
              </a:r>
              <a:r>
                <a:rPr lang="en-US" sz="1600" b="1" dirty="0" err="1" smtClean="0">
                  <a:solidFill>
                    <a:srgbClr val="000090"/>
                  </a:solidFill>
                </a:rPr>
                <a:t>Reactionware</a:t>
              </a:r>
              <a:endParaRPr lang="en-US" sz="1600" b="1" dirty="0">
                <a:solidFill>
                  <a:srgbClr val="00009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0552" y="1803400"/>
              <a:ext cx="2743200" cy="1820708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895200" y="3810001"/>
            <a:ext cx="2667000" cy="2413500"/>
            <a:chOff x="5887049" y="3810001"/>
            <a:chExt cx="2667000" cy="2413500"/>
          </a:xfrm>
        </p:grpSpPr>
        <p:pic>
          <p:nvPicPr>
            <p:cNvPr id="16" name="Picture 15" descr="Screen Shot 2014-01-31 at 3.55.51 A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1073" t="36285"/>
            <a:stretch/>
          </p:blipFill>
          <p:spPr>
            <a:xfrm>
              <a:off x="5984181" y="4394702"/>
              <a:ext cx="2472737" cy="182879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87049" y="3810001"/>
              <a:ext cx="2667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90"/>
                  </a:solidFill>
                </a:rPr>
                <a:t>Inexpensive Portable Microfluidic Controller</a:t>
              </a:r>
              <a:endParaRPr lang="en-US" sz="1600" b="1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8075" y="1264946"/>
            <a:ext cx="1710324" cy="372534"/>
            <a:chOff x="362658" y="1464149"/>
            <a:chExt cx="1710324" cy="372534"/>
          </a:xfrm>
        </p:grpSpPr>
        <p:grpSp>
          <p:nvGrpSpPr>
            <p:cNvPr id="24" name="Group 23"/>
            <p:cNvGrpSpPr/>
            <p:nvPr/>
          </p:nvGrpSpPr>
          <p:grpSpPr>
            <a:xfrm>
              <a:off x="362658" y="1465751"/>
              <a:ext cx="1709785" cy="369332"/>
              <a:chOff x="8610043" y="5257798"/>
              <a:chExt cx="1709785" cy="369332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610043" y="5257798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rgbClr val="FF0000"/>
                    </a:solidFill>
                  </a:rPr>
                  <a:t>1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959228" y="5257798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rgbClr val="FF0000"/>
                    </a:solidFill>
                  </a:rPr>
                  <a:t>1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308413" y="5257798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rgbClr val="FF0000"/>
                    </a:solidFill>
                  </a:rPr>
                  <a:t>0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657598" y="5257798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rgbClr val="FF0000"/>
                    </a:solidFill>
                  </a:rPr>
                  <a:t>0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0006784" y="5257798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smtClean="0">
                    <a:solidFill>
                      <a:srgbClr val="FF0000"/>
                    </a:solidFill>
                  </a:rPr>
                  <a:t>0</a:t>
                </a:r>
                <a:endParaRPr lang="en-US" sz="18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 bwMode="auto">
            <a:xfrm>
              <a:off x="371182" y="1464149"/>
              <a:ext cx="1701800" cy="372534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2020" y="1286523"/>
            <a:ext cx="2474680" cy="3366595"/>
            <a:chOff x="332020" y="1286523"/>
            <a:chExt cx="2474680" cy="3366595"/>
          </a:xfrm>
        </p:grpSpPr>
        <p:pic>
          <p:nvPicPr>
            <p:cNvPr id="13" name="Picture 12" descr="F1.large.jpg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778" t="2739" r="1666" b="3230"/>
            <a:stretch/>
          </p:blipFill>
          <p:spPr>
            <a:xfrm>
              <a:off x="336651" y="2198869"/>
              <a:ext cx="2459092" cy="24542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 bwMode="auto">
            <a:xfrm>
              <a:off x="1029259" y="1286523"/>
              <a:ext cx="290516" cy="322019"/>
            </a:xfrm>
            <a:prstGeom prst="rect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332020" y="1608667"/>
              <a:ext cx="696680" cy="58257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1319774" y="1601929"/>
              <a:ext cx="1486926" cy="5909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2547043" y="1294823"/>
            <a:ext cx="1930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Fingerprint to match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969739" y="2730749"/>
            <a:ext cx="2284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Need one of these DNA designs to make </a:t>
            </a:r>
            <a:r>
              <a:rPr lang="en-US" sz="1400" b="1" i="1" dirty="0" smtClean="0"/>
              <a:t>each</a:t>
            </a:r>
            <a:r>
              <a:rPr lang="en-US" sz="1400" b="1" dirty="0" smtClean="0"/>
              <a:t> measurement (joining &gt;15 different DNA parts)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598912" y="6501633"/>
            <a:ext cx="3810451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With Weiss, Babb, Gam</a:t>
            </a:r>
            <a:endParaRPr lang="en-US" sz="12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312481" y="4889056"/>
            <a:ext cx="3158519" cy="1305896"/>
            <a:chOff x="1520679" y="1595301"/>
            <a:chExt cx="4023269" cy="1740120"/>
          </a:xfrm>
        </p:grpSpPr>
        <p:sp>
          <p:nvSpPr>
            <p:cNvPr id="34" name="Pentagon 33"/>
            <p:cNvSpPr/>
            <p:nvPr/>
          </p:nvSpPr>
          <p:spPr bwMode="auto">
            <a:xfrm>
              <a:off x="1520679" y="1603399"/>
              <a:ext cx="4023269" cy="1732022"/>
            </a:xfrm>
            <a:prstGeom prst="homePlate">
              <a:avLst>
                <a:gd name="adj" fmla="val 3335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35" name="Text Box 11"/>
            <p:cNvSpPr txBox="1">
              <a:spLocks noChangeArrowheads="1"/>
            </p:cNvSpPr>
            <p:nvPr/>
          </p:nvSpPr>
          <p:spPr bwMode="auto">
            <a:xfrm>
              <a:off x="1643096" y="1595301"/>
              <a:ext cx="880251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Chemical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Synthesis</a:t>
              </a: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3984808" y="1625064"/>
              <a:ext cx="879133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A</a:t>
              </a:r>
              <a:r>
                <a:rPr lang="en-US" sz="900" b="1" dirty="0" smtClean="0">
                  <a:latin typeface="Trebuchet MS" charset="0"/>
                </a:rPr>
                <a:t>ssemble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  <p:sp>
          <p:nvSpPr>
            <p:cNvPr id="43" name="Text Box 30"/>
            <p:cNvSpPr txBox="1">
              <a:spLocks noChangeArrowheads="1"/>
            </p:cNvSpPr>
            <p:nvPr/>
          </p:nvSpPr>
          <p:spPr bwMode="auto">
            <a:xfrm>
              <a:off x="2814773" y="1605222"/>
              <a:ext cx="965850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DNA </a:t>
              </a:r>
              <a:r>
                <a:rPr lang="en-US" sz="900" b="1" dirty="0" smtClean="0">
                  <a:latin typeface="Trebuchet MS" charset="0"/>
                </a:rPr>
                <a:t>Error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>
                  <a:latin typeface="Trebuchet MS" charset="0"/>
                </a:rPr>
                <a:t>C</a:t>
              </a:r>
              <a:r>
                <a:rPr lang="en-US" sz="900" b="1" dirty="0" smtClean="0">
                  <a:latin typeface="Trebuchet MS" charset="0"/>
                </a:rPr>
                <a:t>orrection</a:t>
              </a:r>
              <a:endParaRPr lang="en-US" sz="900" b="1" dirty="0">
                <a:latin typeface="Trebuchet MS" charset="0"/>
              </a:endParaRPr>
            </a:p>
          </p:txBody>
        </p:sp>
        <p:pic>
          <p:nvPicPr>
            <p:cNvPr id="44" name="Picture 43" descr="DNA-splicing-225_tcm18-92471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2786423" y="2076113"/>
              <a:ext cx="1032766" cy="116128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5" name="Picture 44" descr="dna_assembly_full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3936368" y="2079149"/>
              <a:ext cx="996190" cy="11582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6" name="Picture 45" descr="image001 copy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t="-18337" b="-16347"/>
            <a:stretch/>
          </p:blipFill>
          <p:spPr>
            <a:xfrm>
              <a:off x="1648672" y="2071379"/>
              <a:ext cx="982385" cy="11561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</p:pic>
      </p:grpSp>
      <p:grpSp>
        <p:nvGrpSpPr>
          <p:cNvPr id="47" name="Group 46"/>
          <p:cNvGrpSpPr/>
          <p:nvPr/>
        </p:nvGrpSpPr>
        <p:grpSpPr>
          <a:xfrm>
            <a:off x="3248501" y="4881210"/>
            <a:ext cx="1920662" cy="1312861"/>
            <a:chOff x="6004472" y="1603398"/>
            <a:chExt cx="2446507" cy="1749401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004472" y="1603398"/>
              <a:ext cx="2446507" cy="1749401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49" name="Picture 43" descr="gfp-protei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80" y="2082725"/>
              <a:ext cx="905346" cy="11612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 Box 44"/>
            <p:cNvSpPr txBox="1">
              <a:spLocks noChangeArrowheads="1"/>
            </p:cNvSpPr>
            <p:nvPr/>
          </p:nvSpPr>
          <p:spPr bwMode="auto">
            <a:xfrm>
              <a:off x="7455595" y="1770949"/>
              <a:ext cx="806951" cy="30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Measure</a:t>
              </a:r>
              <a:endParaRPr lang="en-US" sz="1000" b="1" dirty="0">
                <a:latin typeface="Trebuchet MS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15985" y="2076907"/>
              <a:ext cx="1152253" cy="1161288"/>
            </a:xfrm>
            <a:prstGeom prst="rect">
              <a:avLst/>
            </a:prstGeom>
          </p:spPr>
        </p:pic>
        <p:sp>
          <p:nvSpPr>
            <p:cNvPr id="52" name="Text Box 44"/>
            <p:cNvSpPr txBox="1">
              <a:spLocks noChangeArrowheads="1"/>
            </p:cNvSpPr>
            <p:nvPr/>
          </p:nvSpPr>
          <p:spPr bwMode="auto">
            <a:xfrm>
              <a:off x="6291445" y="1616046"/>
              <a:ext cx="759612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Express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2152989" y="4914901"/>
            <a:ext cx="912788" cy="1244554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3297549" y="4914556"/>
            <a:ext cx="1821999" cy="1246483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288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6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477" y="3558109"/>
            <a:ext cx="8687806" cy="26358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9932" y="92284"/>
            <a:ext cx="7260336" cy="813816"/>
          </a:xfrm>
        </p:spPr>
        <p:txBody>
          <a:bodyPr/>
          <a:lstStyle/>
          <a:p>
            <a:r>
              <a:rPr lang="en-US" dirty="0" smtClean="0"/>
              <a:t>Advanced Decontaminants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477" y="3619589"/>
            <a:ext cx="3590065" cy="247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3886161" y="4159355"/>
            <a:ext cx="5094551" cy="165657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dirty="0" smtClean="0"/>
              <a:t>Desired Features: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Specificity to target chemicals of interest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Catalysis for reduced decontaminant volumes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Motility to access threat within porous materials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 smtClean="0"/>
              <a:t>Robustness to complex environments</a:t>
            </a:r>
          </a:p>
          <a:p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706759" y="3373443"/>
            <a:ext cx="355352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Bio-engineered </a:t>
            </a:r>
            <a:r>
              <a:rPr lang="en-US" b="1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Decon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73241" y="1399844"/>
            <a:ext cx="2916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u="sng" kern="0" dirty="0" err="1" smtClean="0">
                <a:solidFill>
                  <a:srgbClr val="0000BA"/>
                </a:solidFill>
                <a:latin typeface="Arial" pitchFamily="34" charset="0"/>
                <a:cs typeface="Arial" pitchFamily="34" charset="0"/>
              </a:rPr>
              <a:t>Biomolecular</a:t>
            </a:r>
            <a:r>
              <a:rPr lang="en-US" sz="1600" b="1" u="sng" kern="0" dirty="0" smtClean="0">
                <a:solidFill>
                  <a:srgbClr val="0000BA"/>
                </a:solidFill>
                <a:latin typeface="Arial" pitchFamily="34" charset="0"/>
                <a:cs typeface="Arial" pitchFamily="34" charset="0"/>
              </a:rPr>
              <a:t> Prototyping Unit (BPU)</a:t>
            </a:r>
            <a:r>
              <a:rPr lang="en-US" sz="1600" b="1" kern="0" dirty="0" smtClean="0">
                <a:solidFill>
                  <a:srgbClr val="0000BA"/>
                </a:solidFill>
                <a:latin typeface="Arial" pitchFamily="34" charset="0"/>
                <a:cs typeface="Arial" pitchFamily="34" charset="0"/>
              </a:rPr>
              <a:t> to enable the design of CWA-destroying enzymes</a:t>
            </a:r>
            <a:endParaRPr lang="en-US" sz="1600" dirty="0">
              <a:solidFill>
                <a:srgbClr val="0000BA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929705" y="3152209"/>
            <a:ext cx="881780" cy="275664"/>
          </a:xfrm>
          <a:prstGeom prst="down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15594" y="1376965"/>
            <a:ext cx="3158519" cy="1305896"/>
            <a:chOff x="1520679" y="1595301"/>
            <a:chExt cx="4023269" cy="1740120"/>
          </a:xfrm>
        </p:grpSpPr>
        <p:sp>
          <p:nvSpPr>
            <p:cNvPr id="14" name="Pentagon 13"/>
            <p:cNvSpPr/>
            <p:nvPr/>
          </p:nvSpPr>
          <p:spPr bwMode="auto">
            <a:xfrm>
              <a:off x="1520679" y="1603399"/>
              <a:ext cx="4023269" cy="1732022"/>
            </a:xfrm>
            <a:prstGeom prst="homePlate">
              <a:avLst>
                <a:gd name="adj" fmla="val 33358"/>
              </a:avLst>
            </a:prstGeom>
            <a:solidFill>
              <a:srgbClr val="E2D5C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1643096" y="1595301"/>
              <a:ext cx="880251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Chemical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Synthesis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984808" y="1625064"/>
              <a:ext cx="879133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A</a:t>
              </a:r>
              <a:r>
                <a:rPr lang="en-US" sz="900" b="1" dirty="0" smtClean="0">
                  <a:latin typeface="Trebuchet MS" charset="0"/>
                </a:rPr>
                <a:t>ssemble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2814773" y="1605222"/>
              <a:ext cx="965850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>
                  <a:latin typeface="Trebuchet MS" charset="0"/>
                </a:rPr>
                <a:t>DNA </a:t>
              </a:r>
              <a:r>
                <a:rPr lang="en-US" sz="900" b="1" dirty="0" smtClean="0">
                  <a:latin typeface="Trebuchet MS" charset="0"/>
                </a:rPr>
                <a:t>Error</a:t>
              </a:r>
              <a:endParaRPr lang="en-US" sz="900" b="1" dirty="0">
                <a:latin typeface="Trebuchet MS" charset="0"/>
              </a:endParaRPr>
            </a:p>
            <a:p>
              <a:pPr algn="ctr"/>
              <a:r>
                <a:rPr lang="en-US" sz="900" b="1" dirty="0">
                  <a:latin typeface="Trebuchet MS" charset="0"/>
                </a:rPr>
                <a:t>C</a:t>
              </a:r>
              <a:r>
                <a:rPr lang="en-US" sz="900" b="1" dirty="0" smtClean="0">
                  <a:latin typeface="Trebuchet MS" charset="0"/>
                </a:rPr>
                <a:t>orrection</a:t>
              </a:r>
              <a:endParaRPr lang="en-US" sz="900" b="1" dirty="0">
                <a:latin typeface="Trebuchet MS" charset="0"/>
              </a:endParaRPr>
            </a:p>
          </p:txBody>
        </p:sp>
        <p:pic>
          <p:nvPicPr>
            <p:cNvPr id="18" name="Picture 17" descr="DNA-splicing-225_tcm18-92471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2786423" y="2076113"/>
              <a:ext cx="1032766" cy="116128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9" name="Picture 18" descr="dna_assembly_full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3936368" y="2079149"/>
              <a:ext cx="996190" cy="11582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0" name="Picture 19" descr="image001 copy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t="-18337" b="-16347"/>
            <a:stretch/>
          </p:blipFill>
          <p:spPr>
            <a:xfrm>
              <a:off x="1648672" y="2071379"/>
              <a:ext cx="982385" cy="115610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6651614" y="1369119"/>
            <a:ext cx="1920662" cy="1312861"/>
            <a:chOff x="6004472" y="1603398"/>
            <a:chExt cx="2446507" cy="1749401"/>
          </a:xfrm>
        </p:grpSpPr>
        <p:sp>
          <p:nvSpPr>
            <p:cNvPr id="22" name="Rectangle 21"/>
            <p:cNvSpPr/>
            <p:nvPr/>
          </p:nvSpPr>
          <p:spPr bwMode="auto">
            <a:xfrm>
              <a:off x="6004472" y="1603398"/>
              <a:ext cx="2446507" cy="1749401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23" name="Picture 43" descr="gfp-protei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80" y="2082725"/>
              <a:ext cx="905346" cy="11612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7455595" y="1770949"/>
              <a:ext cx="806951" cy="307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Measure</a:t>
              </a:r>
              <a:endParaRPr lang="en-US" sz="1000" b="1" dirty="0">
                <a:latin typeface="Trebuchet MS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15985" y="2076907"/>
              <a:ext cx="1152253" cy="1161288"/>
            </a:xfrm>
            <a:prstGeom prst="rect">
              <a:avLst/>
            </a:prstGeom>
          </p:spPr>
        </p:pic>
        <p:sp>
          <p:nvSpPr>
            <p:cNvPr id="26" name="Text Box 44"/>
            <p:cNvSpPr txBox="1">
              <a:spLocks noChangeArrowheads="1"/>
            </p:cNvSpPr>
            <p:nvPr/>
          </p:nvSpPr>
          <p:spPr bwMode="auto">
            <a:xfrm>
              <a:off x="6291445" y="1616046"/>
              <a:ext cx="759612" cy="492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 b="1" dirty="0" smtClean="0">
                  <a:latin typeface="Trebuchet MS" charset="0"/>
                </a:rPr>
                <a:t>Express</a:t>
              </a:r>
            </a:p>
            <a:p>
              <a:pPr algn="ctr"/>
              <a:r>
                <a:rPr lang="en-US" sz="900" b="1" dirty="0" smtClean="0">
                  <a:latin typeface="Trebuchet MS" charset="0"/>
                </a:rPr>
                <a:t>Genes</a:t>
              </a:r>
              <a:endParaRPr lang="en-US" sz="900" b="1" dirty="0">
                <a:latin typeface="Trebuchet MS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6700662" y="1402465"/>
            <a:ext cx="1821999" cy="1246483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10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388" y="100584"/>
            <a:ext cx="7260336" cy="813816"/>
          </a:xfrm>
        </p:spPr>
        <p:txBody>
          <a:bodyPr/>
          <a:lstStyle/>
          <a:p>
            <a:r>
              <a:rPr lang="en-US" sz="2400" dirty="0" smtClean="0"/>
              <a:t>High-Throughput Architecture for Rapidly Prototyping New Enzymes</a:t>
            </a:r>
            <a:endParaRPr lang="en-US" sz="2400" dirty="0"/>
          </a:p>
        </p:txBody>
      </p:sp>
      <p:pic>
        <p:nvPicPr>
          <p:cNvPr id="7" name="Picture 6" descr="96 Module Mock Up Devi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9775" y="1035611"/>
            <a:ext cx="3448110" cy="52780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822886" y="1185333"/>
            <a:ext cx="522111" cy="211667"/>
          </a:xfrm>
          <a:prstGeom prst="rect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565669">
            <a:off x="3411181" y="1445947"/>
            <a:ext cx="909594" cy="327481"/>
          </a:xfrm>
          <a:prstGeom prst="rightArrow">
            <a:avLst/>
          </a:prstGeom>
          <a:solidFill>
            <a:srgbClr val="008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77212" y="1319504"/>
            <a:ext cx="2446507" cy="1749401"/>
            <a:chOff x="6004472" y="1603398"/>
            <a:chExt cx="2446507" cy="174940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004472" y="1603398"/>
              <a:ext cx="2446507" cy="1749401"/>
            </a:xfrm>
            <a:prstGeom prst="rect">
              <a:avLst/>
            </a:prstGeom>
            <a:solidFill>
              <a:srgbClr val="A5BBA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</a:endParaRPr>
            </a:p>
          </p:txBody>
        </p:sp>
        <p:pic>
          <p:nvPicPr>
            <p:cNvPr id="13" name="Picture 43" descr="gfp-prote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80" y="2082725"/>
              <a:ext cx="905346" cy="11612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44"/>
            <p:cNvSpPr txBox="1">
              <a:spLocks noChangeArrowheads="1"/>
            </p:cNvSpPr>
            <p:nvPr/>
          </p:nvSpPr>
          <p:spPr bwMode="auto">
            <a:xfrm>
              <a:off x="7468504" y="1770949"/>
              <a:ext cx="78113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 smtClean="0">
                  <a:latin typeface="Trebuchet MS" charset="0"/>
                </a:rPr>
                <a:t>Measure</a:t>
              </a:r>
              <a:endParaRPr lang="en-US" sz="1400" b="1" dirty="0">
                <a:latin typeface="Trebuchet MS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6115985" y="2076907"/>
              <a:ext cx="1152253" cy="1161288"/>
            </a:xfrm>
            <a:prstGeom prst="rect">
              <a:avLst/>
            </a:prstGeom>
          </p:spPr>
        </p:pic>
        <p:sp>
          <p:nvSpPr>
            <p:cNvPr id="18" name="Text Box 44"/>
            <p:cNvSpPr txBox="1">
              <a:spLocks noChangeArrowheads="1"/>
            </p:cNvSpPr>
            <p:nvPr/>
          </p:nvSpPr>
          <p:spPr bwMode="auto">
            <a:xfrm>
              <a:off x="6304466" y="1616046"/>
              <a:ext cx="7335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b="1" dirty="0" smtClean="0">
                  <a:latin typeface="Trebuchet MS" charset="0"/>
                </a:rPr>
                <a:t>Express</a:t>
              </a:r>
            </a:p>
            <a:p>
              <a:pPr algn="ctr"/>
              <a:r>
                <a:rPr lang="en-US" sz="1200" b="1" dirty="0" smtClean="0">
                  <a:latin typeface="Trebuchet MS" charset="0"/>
                </a:rPr>
                <a:t>Genes</a:t>
              </a:r>
              <a:endParaRPr lang="en-US" sz="1200" b="1" dirty="0">
                <a:latin typeface="Trebuchet MS" charset="0"/>
              </a:endParaRPr>
            </a:p>
          </p:txBody>
        </p:sp>
      </p:grp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8500620"/>
              </p:ext>
            </p:extLst>
          </p:nvPr>
        </p:nvGraphicFramePr>
        <p:xfrm>
          <a:off x="6453586" y="3504537"/>
          <a:ext cx="2667000" cy="2191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4232594"/>
              </p:ext>
            </p:extLst>
          </p:nvPr>
        </p:nvGraphicFramePr>
        <p:xfrm>
          <a:off x="3786586" y="3448425"/>
          <a:ext cx="2511694" cy="2151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90039" y="5625294"/>
            <a:ext cx="35556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Quantitate both mRNA and protein production in real time</a:t>
            </a:r>
            <a:endParaRPr lang="en-US" sz="1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270021" y="1090215"/>
            <a:ext cx="3994683" cy="2272796"/>
            <a:chOff x="4260093" y="3352239"/>
            <a:chExt cx="3994683" cy="2272796"/>
          </a:xfrm>
        </p:grpSpPr>
        <p:pic>
          <p:nvPicPr>
            <p:cNvPr id="8" name="Picture 7" descr="Single CWA BPU Modul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260093" y="3352239"/>
              <a:ext cx="3964917" cy="2181480"/>
            </a:xfrm>
            <a:prstGeom prst="rect">
              <a:avLst/>
            </a:prstGeom>
            <a:ln w="19050" cmpd="sng">
              <a:noFill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4282859" y="3412878"/>
              <a:ext cx="3971917" cy="2212157"/>
            </a:xfrm>
            <a:prstGeom prst="rect">
              <a:avLst/>
            </a:prstGeom>
            <a:noFill/>
            <a:ln w="28575" cap="flat" cmpd="sng" algn="ctr">
              <a:solidFill>
                <a:srgbClr val="66993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07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Graphic spid="20" grpId="0">
        <p:bldAsOne/>
      </p:bldGraphic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083541" y="1101249"/>
            <a:ext cx="6776457" cy="1438567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0526" y="139701"/>
            <a:ext cx="8073217" cy="816989"/>
          </a:xfrm>
        </p:spPr>
        <p:txBody>
          <a:bodyPr/>
          <a:lstStyle/>
          <a:p>
            <a:r>
              <a:rPr lang="en-US" dirty="0" smtClean="0"/>
              <a:t>Microfluidic Measurement of </a:t>
            </a:r>
            <a:r>
              <a:rPr lang="en-US" dirty="0"/>
              <a:t>E</a:t>
            </a:r>
            <a:r>
              <a:rPr lang="en-US" dirty="0" smtClean="0"/>
              <a:t>nzyme Activity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93971" y="5807051"/>
            <a:ext cx="5780576" cy="338554"/>
          </a:xfrm>
          <a:prstGeom prst="rect">
            <a:avLst/>
          </a:prstGeom>
          <a:solidFill>
            <a:srgbClr val="D2DCF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Can quantify (even weak) enzyme activity in microfluidic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73" y="2180800"/>
            <a:ext cx="1371600" cy="881743"/>
          </a:xfrm>
          <a:prstGeom prst="rect">
            <a:avLst/>
          </a:prstGeom>
        </p:spPr>
      </p:pic>
      <p:cxnSp>
        <p:nvCxnSpPr>
          <p:cNvPr id="70" name="Straight Arrow Connector 69"/>
          <p:cNvCxnSpPr>
            <a:stCxn id="67" idx="0"/>
          </p:cNvCxnSpPr>
          <p:nvPr/>
        </p:nvCxnSpPr>
        <p:spPr>
          <a:xfrm flipV="1">
            <a:off x="873125" y="2573426"/>
            <a:ext cx="162928" cy="70150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96" idx="0"/>
          </p:cNvCxnSpPr>
          <p:nvPr/>
        </p:nvCxnSpPr>
        <p:spPr>
          <a:xfrm flipH="1" flipV="1">
            <a:off x="1270000" y="2566742"/>
            <a:ext cx="1176589" cy="70284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171450" y="3249891"/>
            <a:ext cx="1403350" cy="2850793"/>
            <a:chOff x="171450" y="3054707"/>
            <a:chExt cx="1403350" cy="2850793"/>
          </a:xfrm>
        </p:grpSpPr>
        <p:grpSp>
          <p:nvGrpSpPr>
            <p:cNvPr id="98" name="Group 97"/>
            <p:cNvGrpSpPr/>
            <p:nvPr/>
          </p:nvGrpSpPr>
          <p:grpSpPr>
            <a:xfrm>
              <a:off x="171450" y="3054707"/>
              <a:ext cx="1403350" cy="2850793"/>
              <a:chOff x="158750" y="3289657"/>
              <a:chExt cx="1403350" cy="2850793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158750" y="3314700"/>
                <a:ext cx="1403350" cy="2825750"/>
              </a:xfrm>
              <a:prstGeom prst="roundRect">
                <a:avLst>
                  <a:gd name="adj" fmla="val 10215"/>
                </a:avLst>
              </a:prstGeom>
              <a:noFill/>
              <a:ln w="19050">
                <a:solidFill>
                  <a:srgbClr val="618FFD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>
                <a:off x="228600" y="3289657"/>
                <a:ext cx="1236682" cy="2789520"/>
                <a:chOff x="228600" y="3289657"/>
                <a:chExt cx="1236682" cy="2789520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567542" y="3289657"/>
                  <a:ext cx="55879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/>
                    <a:t>WT</a:t>
                  </a:r>
                  <a:endParaRPr lang="en-US" sz="1200" dirty="0"/>
                </a:p>
              </p:txBody>
            </p:sp>
            <p:grpSp>
              <p:nvGrpSpPr>
                <p:cNvPr id="89" name="Group 88"/>
                <p:cNvGrpSpPr/>
                <p:nvPr/>
              </p:nvGrpSpPr>
              <p:grpSpPr>
                <a:xfrm>
                  <a:off x="228600" y="3494617"/>
                  <a:ext cx="1236682" cy="2584560"/>
                  <a:chOff x="228600" y="3494617"/>
                  <a:chExt cx="1236682" cy="2584560"/>
                </a:xfrm>
              </p:grpSpPr>
              <p:grpSp>
                <p:nvGrpSpPr>
                  <p:cNvPr id="65" name="Group 64"/>
                  <p:cNvGrpSpPr/>
                  <p:nvPr/>
                </p:nvGrpSpPr>
                <p:grpSpPr>
                  <a:xfrm>
                    <a:off x="268167" y="4838700"/>
                    <a:ext cx="1197115" cy="1240477"/>
                    <a:chOff x="2725617" y="3079750"/>
                    <a:chExt cx="1197115" cy="1240477"/>
                  </a:xfrm>
                </p:grpSpPr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BEBA8EAE-BF5A-486C-A8C5-ECC9F3942E4B}">
      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  <a14:imgLayer r:embed="rId4">
                              <a14:imgEffect>
                                <a14:brightnessContrast contrast="-25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5617" y="3126644"/>
                      <a:ext cx="1197115" cy="118880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 flipH="1">
                      <a:off x="3053256" y="3100917"/>
                      <a:ext cx="49778" cy="121931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 flipH="1">
                      <a:off x="3549650" y="3079750"/>
                      <a:ext cx="40217" cy="121920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8" name="Group 77"/>
                  <p:cNvGrpSpPr/>
                  <p:nvPr/>
                </p:nvGrpSpPr>
                <p:grpSpPr>
                  <a:xfrm>
                    <a:off x="228600" y="3494617"/>
                    <a:ext cx="1218013" cy="1231900"/>
                    <a:chOff x="209550" y="3494617"/>
                    <a:chExt cx="1218013" cy="1231900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230448" y="3494617"/>
                      <a:ext cx="1197115" cy="1231900"/>
                      <a:chOff x="579698" y="2351617"/>
                      <a:chExt cx="1197115" cy="1231900"/>
                    </a:xfrm>
                  </p:grpSpPr>
                  <p:pic>
                    <p:nvPicPr>
                      <p:cNvPr id="29" name="Picture 28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BEBA8EAE-BF5A-486C-A8C5-ECC9F3942E4B}">
        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    <a14:imgLayer r:embed="rId6">
                                <a14:imgEffect>
                                  <a14:brightnessContrast contrast="-25000"/>
                                </a14:imgEffect>
                              </a14:imgLayer>
                            </a14:imgProps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79698" y="2387620"/>
                        <a:ext cx="1197115" cy="1172175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38" name="Straight Connector 37"/>
                      <p:cNvCxnSpPr/>
                      <p:nvPr/>
                    </p:nvCxnSpPr>
                    <p:spPr>
                      <a:xfrm flipH="1">
                        <a:off x="943637" y="2387600"/>
                        <a:ext cx="46963" cy="1195696"/>
                      </a:xfrm>
                      <a:prstGeom prst="line">
                        <a:avLst/>
                      </a:prstGeom>
                      <a:ln w="12700">
                        <a:solidFill>
                          <a:schemeClr val="bg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Straight Connector 38"/>
                      <p:cNvCxnSpPr/>
                      <p:nvPr/>
                    </p:nvCxnSpPr>
                    <p:spPr>
                      <a:xfrm flipH="1">
                        <a:off x="1392768" y="2351617"/>
                        <a:ext cx="46566" cy="1231900"/>
                      </a:xfrm>
                      <a:prstGeom prst="line">
                        <a:avLst/>
                      </a:prstGeom>
                      <a:ln w="12700">
                        <a:solidFill>
                          <a:schemeClr val="bg1"/>
                        </a:solidFill>
                        <a:prstDash val="dash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209550" y="3504112"/>
                      <a:ext cx="400050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0hr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</p:grpSp>
        <p:sp>
          <p:nvSpPr>
            <p:cNvPr id="75" name="TextBox 74"/>
            <p:cNvSpPr txBox="1"/>
            <p:nvPr/>
          </p:nvSpPr>
          <p:spPr>
            <a:xfrm>
              <a:off x="189746" y="4602662"/>
              <a:ext cx="5405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1.75hr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744914" y="3250254"/>
            <a:ext cx="1403350" cy="2845082"/>
            <a:chOff x="1771650" y="3035018"/>
            <a:chExt cx="1403350" cy="2845082"/>
          </a:xfrm>
        </p:grpSpPr>
        <p:grpSp>
          <p:nvGrpSpPr>
            <p:cNvPr id="88" name="Group 87"/>
            <p:cNvGrpSpPr/>
            <p:nvPr/>
          </p:nvGrpSpPr>
          <p:grpSpPr>
            <a:xfrm>
              <a:off x="1815346" y="4599487"/>
              <a:ext cx="1267223" cy="1252038"/>
              <a:chOff x="1853446" y="4720137"/>
              <a:chExt cx="1267223" cy="1252038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931867" y="4724400"/>
                <a:ext cx="1188802" cy="1247775"/>
                <a:chOff x="2547817" y="4845050"/>
                <a:chExt cx="1188802" cy="1247775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14:imgLayer r:embed="rId8">
                          <a14:imgEffect>
                            <a14:brightnessContrast contrast="-25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47817" y="4880837"/>
                  <a:ext cx="1188802" cy="1188802"/>
                </a:xfrm>
                <a:prstGeom prst="rect">
                  <a:avLst/>
                </a:prstGeom>
              </p:spPr>
            </p:pic>
            <p:cxnSp>
              <p:nvCxnSpPr>
                <p:cNvPr id="32" name="Straight Connector 31"/>
                <p:cNvCxnSpPr/>
                <p:nvPr/>
              </p:nvCxnSpPr>
              <p:spPr>
                <a:xfrm flipH="1">
                  <a:off x="2908300" y="4845050"/>
                  <a:ext cx="22226" cy="1247775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3359150" y="4895850"/>
                  <a:ext cx="25400" cy="116840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TextBox 76"/>
              <p:cNvSpPr txBox="1"/>
              <p:nvPr/>
            </p:nvSpPr>
            <p:spPr>
              <a:xfrm>
                <a:off x="1853446" y="4720137"/>
                <a:ext cx="5405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1.75hr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1771650" y="3035018"/>
              <a:ext cx="1403350" cy="2845082"/>
              <a:chOff x="1758950" y="3282668"/>
              <a:chExt cx="1403350" cy="284508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179082" y="3282668"/>
                <a:ext cx="5397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DS6</a:t>
                </a:r>
                <a:endParaRPr lang="en-US" sz="1200" dirty="0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1758950" y="3302000"/>
                <a:ext cx="1403350" cy="2825750"/>
                <a:chOff x="1758950" y="3302000"/>
                <a:chExt cx="1403350" cy="2825750"/>
              </a:xfrm>
            </p:grpSpPr>
            <p:grpSp>
              <p:nvGrpSpPr>
                <p:cNvPr id="87" name="Group 86"/>
                <p:cNvGrpSpPr/>
                <p:nvPr/>
              </p:nvGrpSpPr>
              <p:grpSpPr>
                <a:xfrm>
                  <a:off x="1842424" y="3508375"/>
                  <a:ext cx="1213066" cy="1245845"/>
                  <a:chOff x="1851025" y="3400425"/>
                  <a:chExt cx="1213066" cy="1245845"/>
                </a:xfrm>
              </p:grpSpPr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1875289" y="3400425"/>
                    <a:ext cx="1188802" cy="1245845"/>
                    <a:chOff x="573539" y="4854575"/>
                    <a:chExt cx="1188802" cy="1245845"/>
                  </a:xfrm>
                </p:grpSpPr>
                <p:pic>
                  <p:nvPicPr>
                    <p:cNvPr id="30" name="Picture 29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BEBA8EAE-BF5A-486C-A8C5-ECC9F3942E4B}">
      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  <a14:imgLayer r:embed="rId10">
                              <a14:imgEffect>
                                <a14:brightnessContrast contrast="-25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3539" y="4871068"/>
                      <a:ext cx="1188802" cy="118048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 flipH="1">
                      <a:off x="958850" y="4876800"/>
                      <a:ext cx="6350" cy="1200150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 flipH="1">
                      <a:off x="1402745" y="4854575"/>
                      <a:ext cx="19655" cy="1245845"/>
                    </a:xfrm>
                    <a:prstGeom prst="line">
                      <a:avLst/>
                    </a:prstGeom>
                    <a:ln w="12700">
                      <a:solidFill>
                        <a:schemeClr val="bg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1851025" y="3408862"/>
                    <a:ext cx="400050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>
                        <a:solidFill>
                          <a:schemeClr val="bg1"/>
                        </a:solidFill>
                      </a:rPr>
                      <a:t>0hr</a:t>
                    </a:r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6" name="Rounded Rectangle 95"/>
                <p:cNvSpPr/>
                <p:nvPr/>
              </p:nvSpPr>
              <p:spPr>
                <a:xfrm>
                  <a:off x="1758950" y="3302000"/>
                  <a:ext cx="1403350" cy="2825750"/>
                </a:xfrm>
                <a:prstGeom prst="roundRect">
                  <a:avLst>
                    <a:gd name="adj" fmla="val 10215"/>
                  </a:avLst>
                </a:prstGeom>
                <a:noFill/>
                <a:ln w="19050">
                  <a:solidFill>
                    <a:srgbClr val="B30838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b="1" dirty="0" smtClean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53" name="Group 152"/>
          <p:cNvGrpSpPr/>
          <p:nvPr/>
        </p:nvGrpSpPr>
        <p:grpSpPr>
          <a:xfrm>
            <a:off x="2348708" y="1149336"/>
            <a:ext cx="6182688" cy="1153489"/>
            <a:chOff x="2085680" y="1455297"/>
            <a:chExt cx="7244949" cy="1351673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11"/>
            <a:srcRect t="32911" b="32662"/>
            <a:stretch/>
          </p:blipFill>
          <p:spPr>
            <a:xfrm>
              <a:off x="5914776" y="2008190"/>
              <a:ext cx="1289443" cy="443914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4498641" y="1900137"/>
              <a:ext cx="1187367" cy="803553"/>
              <a:chOff x="3520311" y="1403115"/>
              <a:chExt cx="1637016" cy="1107855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4140591" y="1799715"/>
                <a:ext cx="369330" cy="339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/>
                  <a:t>P</a:t>
                </a:r>
                <a:endParaRPr lang="en-US" sz="1000" b="1" dirty="0"/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4109091" y="2171506"/>
                <a:ext cx="519804" cy="339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/>
                  <a:t>OH</a:t>
                </a:r>
                <a:endParaRPr lang="en-US" sz="1000" b="1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755724" y="1795337"/>
                <a:ext cx="392121" cy="339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/>
                  <a:t>O</a:t>
                </a:r>
                <a:endParaRPr lang="en-US" sz="1000" b="1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110450" y="1403115"/>
                <a:ext cx="392121" cy="339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/>
                  <a:t>O</a:t>
                </a:r>
                <a:endParaRPr lang="en-US" sz="1000" b="1" dirty="0"/>
              </a:p>
            </p:txBody>
          </p:sp>
          <p:cxnSp>
            <p:nvCxnSpPr>
              <p:cNvPr id="125" name="Straight Connector 124"/>
              <p:cNvCxnSpPr/>
              <p:nvPr/>
            </p:nvCxnSpPr>
            <p:spPr>
              <a:xfrm>
                <a:off x="4038471" y="1981122"/>
                <a:ext cx="2022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>
                <a:off x="3647255" y="1990165"/>
                <a:ext cx="20136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3520311" y="1815070"/>
                <a:ext cx="134949" cy="1795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4290702" y="2096901"/>
                <a:ext cx="0" cy="1670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4414117" y="1974984"/>
                <a:ext cx="2022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flipH="1">
                <a:off x="4278961" y="1705188"/>
                <a:ext cx="0" cy="1670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H="1">
                <a:off x="4323453" y="1705301"/>
                <a:ext cx="0" cy="1670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TextBox 131"/>
              <p:cNvSpPr txBox="1"/>
              <p:nvPr/>
            </p:nvSpPr>
            <p:spPr>
              <a:xfrm>
                <a:off x="4524852" y="1785458"/>
                <a:ext cx="392121" cy="339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smtClean="0"/>
                  <a:t>O</a:t>
                </a:r>
                <a:endParaRPr lang="en-US" sz="1000" b="1" dirty="0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flipH="1">
                <a:off x="5027300" y="1806503"/>
                <a:ext cx="130027" cy="17570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4830186" y="1980743"/>
                <a:ext cx="20224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>
              <a:off x="2085680" y="1766268"/>
              <a:ext cx="1783052" cy="876464"/>
              <a:chOff x="930451" y="3803878"/>
              <a:chExt cx="2838913" cy="1395476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4334" t="29500" r="2457" b="24668"/>
              <a:stretch/>
            </p:blipFill>
            <p:spPr bwMode="auto">
              <a:xfrm>
                <a:off x="930451" y="3803878"/>
                <a:ext cx="2838913" cy="1395476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p:spPr>
          </p:pic>
          <p:cxnSp>
            <p:nvCxnSpPr>
              <p:cNvPr id="120" name="Straight Arrow Connector 119"/>
              <p:cNvCxnSpPr/>
              <p:nvPr/>
            </p:nvCxnSpPr>
            <p:spPr>
              <a:xfrm flipH="1">
                <a:off x="2034040" y="4116132"/>
                <a:ext cx="115689" cy="544723"/>
              </a:xfrm>
              <a:prstGeom prst="straightConnector1">
                <a:avLst/>
              </a:prstGeom>
              <a:ln w="6350" cmpd="sng">
                <a:solidFill>
                  <a:srgbClr val="008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8" name="TextBox 107"/>
            <p:cNvSpPr txBox="1"/>
            <p:nvPr/>
          </p:nvSpPr>
          <p:spPr>
            <a:xfrm>
              <a:off x="2581856" y="2560749"/>
              <a:ext cx="8119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d</a:t>
              </a:r>
              <a:r>
                <a:rPr lang="en-US" sz="1000" dirty="0" smtClean="0"/>
                <a:t>emeton</a:t>
              </a:r>
              <a:r>
                <a:rPr lang="en-US" sz="1000" dirty="0"/>
                <a:t>-</a:t>
              </a:r>
              <a:r>
                <a:rPr lang="en-US" sz="1000" dirty="0" smtClean="0"/>
                <a:t>S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>
              <a:off x="3914179" y="2363885"/>
              <a:ext cx="56968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3898264" y="2057271"/>
              <a:ext cx="558317" cy="297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/>
                <a:t>OPH</a:t>
              </a:r>
              <a:endParaRPr lang="en-US" sz="105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46016" y="2139481"/>
              <a:ext cx="259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+</a:t>
              </a:r>
              <a:endParaRPr lang="en-US" sz="10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865472" y="2368434"/>
              <a:ext cx="14414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/>
                <a:t>2-ethylthioethane </a:t>
              </a:r>
              <a:r>
                <a:rPr lang="en-US" sz="1000" dirty="0" err="1" smtClean="0"/>
                <a:t>thiol</a:t>
              </a:r>
              <a:endParaRPr lang="en-US" sz="10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880513" y="1750616"/>
              <a:ext cx="9119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accent6"/>
                  </a:solidFill>
                </a:rPr>
                <a:t>Bond broken</a:t>
              </a:r>
              <a:endParaRPr lang="en-US" sz="1000" dirty="0">
                <a:solidFill>
                  <a:schemeClr val="accent6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233877" y="2087290"/>
              <a:ext cx="1096752" cy="4688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Fluorescent product</a:t>
              </a:r>
              <a:endParaRPr lang="en-US" sz="1000" dirty="0"/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7143416" y="1592118"/>
              <a:ext cx="883166" cy="715429"/>
              <a:chOff x="7037231" y="973665"/>
              <a:chExt cx="1217616" cy="986358"/>
            </a:xfrm>
          </p:grpSpPr>
          <p:cxnSp>
            <p:nvCxnSpPr>
              <p:cNvPr id="117" name="Straight Arrow Connector 116"/>
              <p:cNvCxnSpPr/>
              <p:nvPr/>
            </p:nvCxnSpPr>
            <p:spPr>
              <a:xfrm>
                <a:off x="7037231" y="1960023"/>
                <a:ext cx="121761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Arc 117"/>
              <p:cNvSpPr/>
              <p:nvPr/>
            </p:nvSpPr>
            <p:spPr>
              <a:xfrm rot="10800000">
                <a:off x="7140222" y="973665"/>
                <a:ext cx="973667" cy="973667"/>
              </a:xfrm>
              <a:prstGeom prst="arc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6959540" y="1455297"/>
              <a:ext cx="1204024" cy="4688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Thiol detection agent</a:t>
              </a:r>
              <a:endParaRPr lang="en-US" sz="1000" dirty="0"/>
            </a:p>
          </p:txBody>
        </p:sp>
      </p:grpSp>
      <p:graphicFrame>
        <p:nvGraphicFramePr>
          <p:cNvPr id="137" name="Chart 1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4493889"/>
              </p:ext>
            </p:extLst>
          </p:nvPr>
        </p:nvGraphicFramePr>
        <p:xfrm>
          <a:off x="6460015" y="2966426"/>
          <a:ext cx="2584450" cy="261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38" name="Chart 1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0362613"/>
              </p:ext>
            </p:extLst>
          </p:nvPr>
        </p:nvGraphicFramePr>
        <p:xfrm>
          <a:off x="3429000" y="3006111"/>
          <a:ext cx="2587851" cy="2642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03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ncoln_2012_v1">
  <a:themeElements>
    <a:clrScheme name="Custom 1 1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3767"/>
      </a:accent4>
      <a:accent5>
        <a:srgbClr val="D2DCF2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5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ctr">
          <a:defRPr sz="1400" b="1" dirty="0"/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 1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3767"/>
    </a:accent4>
    <a:accent5>
      <a:srgbClr val="D2DCF2"/>
    </a:accent5>
    <a:accent6>
      <a:srgbClr val="009D00"/>
    </a:accent6>
    <a:hlink>
      <a:srgbClr val="FC0128"/>
    </a:hlink>
    <a:folHlink>
      <a:srgbClr val="CECECE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 1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3767"/>
    </a:accent4>
    <a:accent5>
      <a:srgbClr val="D2DCF2"/>
    </a:accent5>
    <a:accent6>
      <a:srgbClr val="009D00"/>
    </a:accent6>
    <a:hlink>
      <a:srgbClr val="FC0128"/>
    </a:hlink>
    <a:folHlink>
      <a:srgbClr val="CECECE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 1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3767"/>
    </a:accent4>
    <a:accent5>
      <a:srgbClr val="D2DCF2"/>
    </a:accent5>
    <a:accent6>
      <a:srgbClr val="009D00"/>
    </a:accent6>
    <a:hlink>
      <a:srgbClr val="FC0128"/>
    </a:hlink>
    <a:folHlink>
      <a:srgbClr val="CECECE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1 1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3767"/>
    </a:accent4>
    <a:accent5>
      <a:srgbClr val="D2DCF2"/>
    </a:accent5>
    <a:accent6>
      <a:srgbClr val="009D00"/>
    </a:accent6>
    <a:hlink>
      <a:srgbClr val="FC0128"/>
    </a:hlink>
    <a:folHlink>
      <a:srgbClr val="CECECE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1 1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3767"/>
    </a:accent4>
    <a:accent5>
      <a:srgbClr val="D2DCF2"/>
    </a:accent5>
    <a:accent6>
      <a:srgbClr val="009D00"/>
    </a:accent6>
    <a:hlink>
      <a:srgbClr val="FC0128"/>
    </a:hlink>
    <a:folHlink>
      <a:srgbClr val="CECECE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1 1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3767"/>
    </a:accent4>
    <a:accent5>
      <a:srgbClr val="D2DCF2"/>
    </a:accent5>
    <a:accent6>
      <a:srgbClr val="009D00"/>
    </a:accent6>
    <a:hlink>
      <a:srgbClr val="FC0128"/>
    </a:hlink>
    <a:folHlink>
      <a:srgbClr val="CECECE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1 1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3767"/>
    </a:accent4>
    <a:accent5>
      <a:srgbClr val="D2DCF2"/>
    </a:accent5>
    <a:accent6>
      <a:srgbClr val="009D00"/>
    </a:accent6>
    <a:hlink>
      <a:srgbClr val="FC0128"/>
    </a:hlink>
    <a:folHlink>
      <a:srgbClr val="CECECE"/>
    </a:folHlink>
  </a:clrScheme>
  <a:fontScheme name="Office Them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Lincoln_2012_v1.potx</Template>
  <TotalTime>16812</TotalTime>
  <Pages>1</Pages>
  <Words>1359</Words>
  <Application>Microsoft Macintosh PowerPoint</Application>
  <PresentationFormat>On-screen Show (4:3)</PresentationFormat>
  <Paragraphs>667</Paragraphs>
  <Slides>15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Lincoln_2012_v1</vt:lpstr>
      <vt:lpstr>Rapid Prototyping for Biological Design</vt:lpstr>
      <vt:lpstr>DNA as Digital Communication</vt:lpstr>
      <vt:lpstr>The Biomolecular Prototyping Unit (BPU)</vt:lpstr>
      <vt:lpstr>Microfluidics</vt:lpstr>
      <vt:lpstr>Re-programming Diseased Cells Self-ID and Self-Destruct</vt:lpstr>
      <vt:lpstr>Microfluidic Gene Assembler (MGA)</vt:lpstr>
      <vt:lpstr>Advanced Decontaminants</vt:lpstr>
      <vt:lpstr>High-Throughput Architecture for Rapidly Prototyping New Enzymes</vt:lpstr>
      <vt:lpstr>Microfluidic Measurement of Enzyme Activity</vt:lpstr>
      <vt:lpstr>Why Engineer the Genetic code?</vt:lpstr>
      <vt:lpstr>Prototyping Alternate Genetic Codes</vt:lpstr>
      <vt:lpstr>Personalized Antiviral Therapies</vt:lpstr>
      <vt:lpstr>Personalized Antiviral Therapies</vt:lpstr>
      <vt:lpstr>Integration</vt:lpstr>
      <vt:lpstr>Acknowledgements</vt:lpstr>
    </vt:vector>
  </TitlesOfParts>
  <Company>Group 18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Ed Sullivan</dc:creator>
  <cp:lastModifiedBy>Sherry Lassiter</cp:lastModifiedBy>
  <cp:revision>669</cp:revision>
  <cp:lastPrinted>2013-04-30T17:58:33Z</cp:lastPrinted>
  <dcterms:created xsi:type="dcterms:W3CDTF">2014-05-01T17:22:01Z</dcterms:created>
  <dcterms:modified xsi:type="dcterms:W3CDTF">2014-05-01T17:22:31Z</dcterms:modified>
</cp:coreProperties>
</file>