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wdp" ContentType="image/vnd.ms-photo"/>
  <Default Extension="docx" ContentType="application/vnd.openxmlformats-officedocument.wordprocessingml.document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9"/>
  </p:notesMasterIdLst>
  <p:sldIdLst>
    <p:sldId id="257" r:id="rId2"/>
    <p:sldId id="260" r:id="rId3"/>
    <p:sldId id="261" r:id="rId4"/>
    <p:sldId id="258" r:id="rId5"/>
    <p:sldId id="256" r:id="rId6"/>
    <p:sldId id="266" r:id="rId7"/>
    <p:sldId id="263" r:id="rId8"/>
    <p:sldId id="264" r:id="rId9"/>
    <p:sldId id="265" r:id="rId10"/>
    <p:sldId id="268" r:id="rId11"/>
    <p:sldId id="269" r:id="rId12"/>
    <p:sldId id="271" r:id="rId13"/>
    <p:sldId id="272" r:id="rId14"/>
    <p:sldId id="273" r:id="rId15"/>
    <p:sldId id="274" r:id="rId16"/>
    <p:sldId id="275" r:id="rId17"/>
    <p:sldId id="277" r:id="rId1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88" d="100"/>
          <a:sy n="88" d="100"/>
        </p:scale>
        <p:origin x="-1576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interSettings" Target="printerSettings/printerSettings1.bin"/><Relationship Id="rId21" Type="http://schemas.openxmlformats.org/officeDocument/2006/relationships/presProps" Target="presProps.xml"/><Relationship Id="rId22" Type="http://schemas.openxmlformats.org/officeDocument/2006/relationships/viewProps" Target="viewProps.xml"/><Relationship Id="rId23" Type="http://schemas.openxmlformats.org/officeDocument/2006/relationships/theme" Target="theme/theme1.xml"/><Relationship Id="rId2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ABCDFE-53ED-354F-95A9-C1075979CFC9}" type="datetimeFigureOut">
              <a:rPr lang="en-US" smtClean="0"/>
              <a:t>5/1/14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2BF227-D1F0-2541-A15B-361346D9F5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32126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solid Magenta lines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898AA9-D01E-4B24-AB8E-993E496D9987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75034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63F242-A6C8-AD40-8B42-3E1CFE99A9A6}" type="datetimeFigureOut">
              <a:rPr lang="en-US" smtClean="0"/>
              <a:t>5/1/14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1C117-2D42-9548-9137-9DF627928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2106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63F242-A6C8-AD40-8B42-3E1CFE99A9A6}" type="datetimeFigureOut">
              <a:rPr lang="en-US" smtClean="0"/>
              <a:t>5/1/14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1C117-2D42-9548-9137-9DF627928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14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63F242-A6C8-AD40-8B42-3E1CFE99A9A6}" type="datetimeFigureOut">
              <a:rPr lang="en-US" smtClean="0"/>
              <a:t>5/1/14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1C117-2D42-9548-9137-9DF627928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2197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63F242-A6C8-AD40-8B42-3E1CFE99A9A6}" type="datetimeFigureOut">
              <a:rPr lang="en-US" smtClean="0"/>
              <a:t>5/1/14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1C117-2D42-9548-9137-9DF627928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66056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63F242-A6C8-AD40-8B42-3E1CFE99A9A6}" type="datetimeFigureOut">
              <a:rPr lang="en-US" smtClean="0"/>
              <a:t>5/1/14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1C117-2D42-9548-9137-9DF627928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4765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63F242-A6C8-AD40-8B42-3E1CFE99A9A6}" type="datetimeFigureOut">
              <a:rPr lang="en-US" smtClean="0"/>
              <a:t>5/1/14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1C117-2D42-9548-9137-9DF627928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6564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63F242-A6C8-AD40-8B42-3E1CFE99A9A6}" type="datetimeFigureOut">
              <a:rPr lang="en-US" smtClean="0"/>
              <a:t>5/1/14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1C117-2D42-9548-9137-9DF627928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523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63F242-A6C8-AD40-8B42-3E1CFE99A9A6}" type="datetimeFigureOut">
              <a:rPr lang="en-US" smtClean="0"/>
              <a:t>5/1/14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1C117-2D42-9548-9137-9DF627928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90253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63F242-A6C8-AD40-8B42-3E1CFE99A9A6}" type="datetimeFigureOut">
              <a:rPr lang="en-US" smtClean="0"/>
              <a:t>5/1/14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1C117-2D42-9548-9137-9DF627928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62770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63F242-A6C8-AD40-8B42-3E1CFE99A9A6}" type="datetimeFigureOut">
              <a:rPr lang="en-US" smtClean="0"/>
              <a:t>5/1/14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1C117-2D42-9548-9137-9DF627928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6572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63F242-A6C8-AD40-8B42-3E1CFE99A9A6}" type="datetimeFigureOut">
              <a:rPr lang="en-US" smtClean="0"/>
              <a:t>5/1/14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1C117-2D42-9548-9137-9DF627928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9380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63F242-A6C8-AD40-8B42-3E1CFE99A9A6}" type="datetimeFigureOut">
              <a:rPr lang="en-US" smtClean="0"/>
              <a:t>5/1/14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D1C117-2D42-9548-9137-9DF627928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78439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1.docx"/><Relationship Id="rId4" Type="http://schemas.openxmlformats.org/officeDocument/2006/relationships/image" Target="../media/image17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4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png"/><Relationship Id="rId3" Type="http://schemas.openxmlformats.org/officeDocument/2006/relationships/image" Target="../media/image25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png"/><Relationship Id="rId3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microsoft.com/office/2007/relationships/hdphoto" Target="../media/hdphoto1.wdp"/><Relationship Id="rId5" Type="http://schemas.openxmlformats.org/officeDocument/2006/relationships/image" Target="../media/image5.emf"/><Relationship Id="rId6" Type="http://schemas.openxmlformats.org/officeDocument/2006/relationships/image" Target="../media/image6.emf"/><Relationship Id="rId7" Type="http://schemas.openxmlformats.org/officeDocument/2006/relationships/image" Target="../media/image7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4" Type="http://schemas.microsoft.com/office/2007/relationships/hdphoto" Target="../media/hdphoto3.wdp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eg"/><Relationship Id="rId3" Type="http://schemas.microsoft.com/office/2007/relationships/hdphoto" Target="../media/hdphoto4.wdp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eg"/><Relationship Id="rId3" Type="http://schemas.microsoft.com/office/2007/relationships/hdphoto" Target="../media/hdphoto5.wdp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eg"/><Relationship Id="rId3" Type="http://schemas.microsoft.com/office/2007/relationships/hdphoto" Target="../media/hdphoto6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itle 1"/>
          <p:cNvSpPr>
            <a:spLocks noGrp="1"/>
          </p:cNvSpPr>
          <p:nvPr>
            <p:ph type="ctrTitle"/>
          </p:nvPr>
        </p:nvSpPr>
        <p:spPr>
          <a:xfrm>
            <a:off x="685800" y="293257"/>
            <a:ext cx="7772400" cy="3161761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solidFill>
                  <a:schemeClr val="accent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Photonic Reagents for Probing and Controlling Biological Systems</a:t>
            </a:r>
            <a:br>
              <a:rPr lang="en-US" sz="2800" b="1" dirty="0" smtClean="0">
                <a:solidFill>
                  <a:schemeClr val="accent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</a:br>
            <a:r>
              <a:rPr lang="en-US" sz="2000" dirty="0" smtClean="0">
                <a:latin typeface="Arial" pitchFamily="34" charset="0"/>
                <a:ea typeface="ＭＳ Ｐゴシック" pitchFamily="34" charset="-128"/>
                <a:cs typeface="Arial" pitchFamily="34" charset="0"/>
              </a:rPr>
              <a:t/>
            </a:r>
            <a:br>
              <a:rPr lang="en-US" sz="2000" dirty="0" smtClean="0">
                <a:latin typeface="Arial" pitchFamily="34" charset="0"/>
                <a:ea typeface="ＭＳ Ｐゴシック" pitchFamily="34" charset="-128"/>
                <a:cs typeface="Arial" pitchFamily="34" charset="0"/>
              </a:rPr>
            </a:br>
            <a:r>
              <a:rPr lang="en-US" sz="2000" dirty="0" smtClean="0">
                <a:latin typeface="Arial" pitchFamily="34" charset="0"/>
                <a:ea typeface="ＭＳ Ｐゴシック" pitchFamily="34" charset="-128"/>
                <a:cs typeface="Arial" pitchFamily="34" charset="0"/>
              </a:rPr>
              <a:t/>
            </a:r>
            <a:br>
              <a:rPr lang="en-US" sz="2000" dirty="0" smtClean="0">
                <a:latin typeface="Arial" pitchFamily="34" charset="0"/>
                <a:ea typeface="ＭＳ Ｐゴシック" pitchFamily="34" charset="-128"/>
                <a:cs typeface="Arial" pitchFamily="34" charset="0"/>
              </a:rPr>
            </a:br>
            <a:r>
              <a:rPr lang="en-US" sz="2000" dirty="0" smtClean="0">
                <a:latin typeface="Arial" pitchFamily="34" charset="0"/>
                <a:ea typeface="ＭＳ Ｐゴシック" pitchFamily="34" charset="-128"/>
                <a:cs typeface="Arial" pitchFamily="34" charset="0"/>
              </a:rPr>
              <a:t>Denys Bondar and Alexey </a:t>
            </a:r>
            <a:r>
              <a:rPr lang="en-US" sz="2000" dirty="0" err="1" smtClean="0">
                <a:latin typeface="Arial" pitchFamily="34" charset="0"/>
                <a:ea typeface="ＭＳ Ｐゴシック" pitchFamily="34" charset="-128"/>
                <a:cs typeface="Arial" pitchFamily="34" charset="0"/>
              </a:rPr>
              <a:t>Goun</a:t>
            </a:r>
            <a:r>
              <a:rPr lang="en-US" sz="2000" dirty="0" smtClean="0">
                <a:latin typeface="Arial" pitchFamily="34" charset="0"/>
                <a:ea typeface="ＭＳ Ｐゴシック" pitchFamily="34" charset="-128"/>
                <a:cs typeface="Arial" pitchFamily="34" charset="0"/>
              </a:rPr>
              <a:t>, Princeton University</a:t>
            </a:r>
            <a:r>
              <a:rPr lang="en-US" sz="3200" dirty="0" smtClean="0">
                <a:ea typeface="ＭＳ Ｐゴシック" pitchFamily="34" charset="-128"/>
              </a:rPr>
              <a:t/>
            </a:r>
            <a:br>
              <a:rPr lang="en-US" sz="3200" dirty="0" smtClean="0">
                <a:ea typeface="ＭＳ Ｐゴシック" pitchFamily="34" charset="-128"/>
              </a:rPr>
            </a:br>
            <a:r>
              <a:rPr lang="en-US" sz="3200" dirty="0" smtClean="0">
                <a:ea typeface="ＭＳ Ｐゴシック" pitchFamily="34" charset="-128"/>
              </a:rPr>
              <a:t> </a:t>
            </a:r>
            <a:br>
              <a:rPr lang="en-US" sz="3200" dirty="0" smtClean="0">
                <a:ea typeface="ＭＳ Ｐゴシック" pitchFamily="34" charset="-128"/>
              </a:rPr>
            </a:br>
            <a:endParaRPr lang="en-US" sz="3200" dirty="0" smtClean="0">
              <a:ea typeface="ＭＳ Ｐゴシック" pitchFamily="34" charset="-12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431011" y="5181600"/>
            <a:ext cx="2055389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500" b="1" dirty="0" smtClean="0"/>
              <a:t>Princeton University</a:t>
            </a:r>
          </a:p>
          <a:p>
            <a:pPr algn="ctr"/>
            <a:r>
              <a:rPr lang="en-US" sz="1500" dirty="0" smtClean="0"/>
              <a:t>Herschel Rabitz, PI</a:t>
            </a:r>
          </a:p>
          <a:p>
            <a:pPr algn="ctr"/>
            <a:r>
              <a:rPr lang="en-US" sz="1500" dirty="0" smtClean="0"/>
              <a:t>Alexei Goun</a:t>
            </a:r>
          </a:p>
          <a:p>
            <a:pPr algn="ctr"/>
            <a:r>
              <a:rPr lang="en-US" sz="1500" dirty="0" smtClean="0"/>
              <a:t>Ali </a:t>
            </a:r>
            <a:r>
              <a:rPr lang="en-US" sz="1500" dirty="0" err="1" smtClean="0"/>
              <a:t>Er</a:t>
            </a:r>
            <a:endParaRPr lang="en-US" sz="1500" dirty="0" smtClean="0"/>
          </a:p>
          <a:p>
            <a:pPr algn="ctr"/>
            <a:r>
              <a:rPr lang="en-US" sz="1500" dirty="0" smtClean="0"/>
              <a:t>Denys Bondar</a:t>
            </a:r>
          </a:p>
          <a:p>
            <a:pPr algn="ctr"/>
            <a:r>
              <a:rPr lang="en-US" sz="1500" dirty="0"/>
              <a:t>Anna Paulson </a:t>
            </a:r>
          </a:p>
        </p:txBody>
      </p:sp>
      <p:pic>
        <p:nvPicPr>
          <p:cNvPr id="4" name="Picture 3" descr="resu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0" y="3810000"/>
            <a:ext cx="1131533" cy="116803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45182" y="2836854"/>
            <a:ext cx="682160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b="1" dirty="0" smtClean="0"/>
              <a:t>Bits</a:t>
            </a:r>
            <a:endParaRPr lang="en-US" sz="25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5243696" y="2837374"/>
            <a:ext cx="1172116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b="1" dirty="0" smtClean="0"/>
              <a:t>Biology</a:t>
            </a:r>
            <a:endParaRPr lang="en-US" sz="2500" b="1" dirty="0"/>
          </a:p>
        </p:txBody>
      </p:sp>
      <p:cxnSp>
        <p:nvCxnSpPr>
          <p:cNvPr id="8" name="Straight Arrow Connector 7"/>
          <p:cNvCxnSpPr>
            <a:stCxn id="5" idx="3"/>
            <a:endCxn id="7" idx="1"/>
          </p:cNvCxnSpPr>
          <p:nvPr/>
        </p:nvCxnSpPr>
        <p:spPr>
          <a:xfrm>
            <a:off x="3727342" y="3075381"/>
            <a:ext cx="1516354" cy="520"/>
          </a:xfrm>
          <a:prstGeom prst="straightConnector1">
            <a:avLst/>
          </a:prstGeom>
          <a:ln w="50800"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925215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 bwMode="auto">
          <a:xfrm>
            <a:off x="381000" y="152400"/>
            <a:ext cx="8229600" cy="10668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>
              <a:defRPr/>
            </a:pPr>
            <a:r>
              <a:rPr lang="en-US" sz="2800" b="1" dirty="0" smtClean="0">
                <a:solidFill>
                  <a:schemeClr val="bg1"/>
                </a:solidFill>
                <a:ea typeface="+mj-ea"/>
                <a:cs typeface="Arial" pitchFamily="34" charset="0"/>
              </a:rPr>
              <a:t>ECFP / EBFP concentration determination</a:t>
            </a:r>
          </a:p>
          <a:p>
            <a:pPr algn="ctr" eaLnBrk="1" hangingPunct="1">
              <a:defRPr/>
            </a:pPr>
            <a:r>
              <a:rPr lang="en-US" sz="2800" b="1" dirty="0" smtClean="0">
                <a:solidFill>
                  <a:schemeClr val="bg1"/>
                </a:solidFill>
                <a:ea typeface="+mj-ea"/>
                <a:cs typeface="Arial" pitchFamily="34" charset="0"/>
              </a:rPr>
              <a:t>in cell extract</a:t>
            </a:r>
            <a:endParaRPr lang="en-US" sz="2800" b="1" dirty="0">
              <a:solidFill>
                <a:schemeClr val="bg1"/>
              </a:solidFill>
              <a:ea typeface="+mj-ea"/>
              <a:cs typeface="Arial" pitchFamily="34" charset="0"/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07659755"/>
              </p:ext>
            </p:extLst>
          </p:nvPr>
        </p:nvGraphicFramePr>
        <p:xfrm>
          <a:off x="46453" y="1447800"/>
          <a:ext cx="9173747" cy="3581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6" name="Document" r:id="rId3" imgW="6083300" imgH="2374900" progId="Word.Document.12">
                  <p:embed/>
                </p:oleObj>
              </mc:Choice>
              <mc:Fallback>
                <p:oleObj name="Document" r:id="rId3" imgW="6083300" imgH="23749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6453" y="1447800"/>
                        <a:ext cx="9173747" cy="3581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838200" y="4715470"/>
            <a:ext cx="765031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 smtClean="0"/>
              <a:t>Probability of false positive detection:   ODD 15%   Linear spec. 90%</a:t>
            </a:r>
          </a:p>
          <a:p>
            <a:endParaRPr lang="en-US" sz="1800" dirty="0" smtClean="0"/>
          </a:p>
          <a:p>
            <a:r>
              <a:rPr lang="en-US" sz="1800" dirty="0" smtClean="0"/>
              <a:t>FP absolute concentrations used: (2.4-0.8)</a:t>
            </a:r>
            <a:r>
              <a:rPr lang="en-US" sz="1800" dirty="0"/>
              <a:t> </a:t>
            </a:r>
            <a:r>
              <a:rPr lang="en-US" sz="1800" dirty="0" err="1"/>
              <a:t>μM</a:t>
            </a:r>
            <a:r>
              <a:rPr lang="en-US" sz="1800" dirty="0"/>
              <a:t> </a:t>
            </a:r>
            <a:r>
              <a:rPr lang="en-US" sz="1800" dirty="0" smtClean="0"/>
              <a:t> </a:t>
            </a:r>
            <a:endParaRPr lang="en-US" sz="1800" dirty="0"/>
          </a:p>
        </p:txBody>
      </p:sp>
      <p:sp>
        <p:nvSpPr>
          <p:cNvPr id="6" name="Rounded Rectangle 5"/>
          <p:cNvSpPr/>
          <p:nvPr/>
        </p:nvSpPr>
        <p:spPr>
          <a:xfrm>
            <a:off x="990600" y="5867400"/>
            <a:ext cx="7391400" cy="762000"/>
          </a:xfrm>
          <a:prstGeom prst="roundRect">
            <a:avLst>
              <a:gd name="adj" fmla="val 17157"/>
            </a:avLst>
          </a:prstGeom>
          <a:noFill/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00" b="1" dirty="0">
              <a:solidFill>
                <a:srgbClr val="4B7EC2"/>
              </a:solidFill>
            </a:endParaRPr>
          </a:p>
          <a:p>
            <a:pPr algn="ctr"/>
            <a:r>
              <a:rPr lang="en-US" sz="2500" b="1" dirty="0" smtClean="0">
                <a:solidFill>
                  <a:srgbClr val="4B7EC2"/>
                </a:solidFill>
              </a:rPr>
              <a:t>ODD outperforms linear spectroscopy</a:t>
            </a:r>
          </a:p>
          <a:p>
            <a:pPr>
              <a:lnSpc>
                <a:spcPct val="130000"/>
              </a:lnSpc>
            </a:pPr>
            <a:endParaRPr lang="en-US" sz="15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81253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 bwMode="auto">
          <a:xfrm>
            <a:off x="457200" y="304800"/>
            <a:ext cx="8229600" cy="5334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>
              <a:defRPr/>
            </a:pPr>
            <a:r>
              <a:rPr lang="en-US" sz="2800" b="1" dirty="0" smtClean="0">
                <a:solidFill>
                  <a:schemeClr val="bg1"/>
                </a:solidFill>
                <a:ea typeface="+mj-ea"/>
                <a:cs typeface="Arial" pitchFamily="34" charset="0"/>
              </a:rPr>
              <a:t>Results</a:t>
            </a:r>
            <a:endParaRPr lang="en-US" sz="2800" b="1" dirty="0">
              <a:solidFill>
                <a:schemeClr val="bg1"/>
              </a:solidFill>
              <a:ea typeface="+mj-ea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85800" y="1981200"/>
            <a:ext cx="8001000" cy="3554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500" b="1" dirty="0" smtClean="0">
              <a:solidFill>
                <a:srgbClr val="4B7EC2"/>
              </a:solidFill>
            </a:endParaRPr>
          </a:p>
          <a:p>
            <a:endParaRPr lang="en-US" sz="2500" b="1" dirty="0" smtClean="0">
              <a:solidFill>
                <a:srgbClr val="4B7EC2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US" sz="2500" dirty="0" smtClean="0"/>
              <a:t>30% depletion in ECFP and EBFP</a:t>
            </a:r>
          </a:p>
          <a:p>
            <a:pPr marL="342900" indent="-342900">
              <a:buFont typeface="Arial"/>
              <a:buChar char="•"/>
            </a:pPr>
            <a:endParaRPr lang="en-US" sz="2500" dirty="0" smtClean="0"/>
          </a:p>
          <a:p>
            <a:pPr marL="342900" indent="-342900">
              <a:buFont typeface="Arial"/>
              <a:buChar char="•"/>
            </a:pPr>
            <a:r>
              <a:rPr lang="en-US" sz="2500" dirty="0" smtClean="0"/>
              <a:t>10 fold increased in accuracy of concentration determination</a:t>
            </a:r>
          </a:p>
          <a:p>
            <a:pPr marL="342900" indent="-342900">
              <a:buFont typeface="Arial"/>
              <a:buChar char="•"/>
            </a:pPr>
            <a:endParaRPr lang="en-US" sz="2500" dirty="0" smtClean="0"/>
          </a:p>
          <a:p>
            <a:pPr marL="342900" indent="-342900">
              <a:buFont typeface="Arial"/>
              <a:buChar char="•"/>
            </a:pPr>
            <a:r>
              <a:rPr lang="en-US" sz="2500" dirty="0" smtClean="0"/>
              <a:t> 6 fold decrease of false </a:t>
            </a:r>
            <a:r>
              <a:rPr lang="en-US" sz="2500" dirty="0"/>
              <a:t>positive probability</a:t>
            </a:r>
            <a:endParaRPr lang="en-US" sz="2500" dirty="0" smtClean="0"/>
          </a:p>
          <a:p>
            <a:r>
              <a:rPr lang="en-US" sz="2500" dirty="0" smtClean="0"/>
              <a:t> </a:t>
            </a:r>
            <a:endParaRPr lang="en-US" sz="2500" dirty="0"/>
          </a:p>
        </p:txBody>
      </p:sp>
    </p:spTree>
    <p:extLst>
      <p:ext uri="{BB962C8B-B14F-4D97-AF65-F5344CB8AC3E}">
        <p14:creationId xmlns:p14="http://schemas.microsoft.com/office/powerpoint/2010/main" val="40249420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295400" y="4049293"/>
            <a:ext cx="6593836" cy="2427707"/>
            <a:chOff x="819333" y="2526758"/>
            <a:chExt cx="7409106" cy="2727872"/>
          </a:xfrm>
        </p:grpSpPr>
        <p:pic>
          <p:nvPicPr>
            <p:cNvPr id="5" name="Picture 4" descr="IMG_2686.JPG"/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34000" contrast="2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8459" y="3273777"/>
              <a:ext cx="2501406" cy="1876055"/>
            </a:xfrm>
            <a:prstGeom prst="rect">
              <a:avLst/>
            </a:prstGeom>
            <a:effectLst>
              <a:softEdge rad="76200"/>
            </a:effectLst>
          </p:spPr>
        </p:pic>
        <p:pic>
          <p:nvPicPr>
            <p:cNvPr id="6" name="Picture 2" descr="http://img.optics.org/objects/news/3/4/27/fianiumsuper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15190" y="3214983"/>
              <a:ext cx="2637505" cy="1964247"/>
            </a:xfrm>
            <a:prstGeom prst="rect">
              <a:avLst/>
            </a:prstGeom>
            <a:noFill/>
            <a:effectLst>
              <a:softEdge rad="76200"/>
            </a:effectLst>
          </p:spPr>
        </p:pic>
        <p:sp>
          <p:nvSpPr>
            <p:cNvPr id="7" name="Rounded Rectangle 6"/>
            <p:cNvSpPr/>
            <p:nvPr/>
          </p:nvSpPr>
          <p:spPr>
            <a:xfrm>
              <a:off x="819333" y="3103656"/>
              <a:ext cx="2813009" cy="2150974"/>
            </a:xfrm>
            <a:prstGeom prst="roundRect">
              <a:avLst/>
            </a:prstGeom>
            <a:noFill/>
            <a:ln w="25400">
              <a:solidFill>
                <a:srgbClr val="191618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ounded Rectangle 7"/>
            <p:cNvSpPr/>
            <p:nvPr/>
          </p:nvSpPr>
          <p:spPr>
            <a:xfrm>
              <a:off x="5415430" y="3103656"/>
              <a:ext cx="2813009" cy="2150974"/>
            </a:xfrm>
            <a:prstGeom prst="roundRect">
              <a:avLst/>
            </a:prstGeom>
            <a:noFill/>
            <a:ln w="47625">
              <a:solidFill>
                <a:srgbClr val="EF5814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ight Arrow 8"/>
            <p:cNvSpPr/>
            <p:nvPr/>
          </p:nvSpPr>
          <p:spPr>
            <a:xfrm>
              <a:off x="3632343" y="3924872"/>
              <a:ext cx="1783088" cy="464417"/>
            </a:xfrm>
            <a:prstGeom prst="rightArrow">
              <a:avLst>
                <a:gd name="adj1" fmla="val 50000"/>
                <a:gd name="adj2" fmla="val 86247"/>
              </a:avLst>
            </a:prstGeom>
            <a:gradFill>
              <a:gsLst>
                <a:gs pos="0">
                  <a:srgbClr val="191618"/>
                </a:gs>
                <a:gs pos="78000">
                  <a:srgbClr val="EF5814"/>
                </a:gs>
                <a:gs pos="100000">
                  <a:srgbClr val="EF9760"/>
                </a:gs>
              </a:gsLst>
              <a:lin ang="0" scaled="0"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720579" y="2662581"/>
              <a:ext cx="68480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/>
                <a:t>Now</a:t>
              </a:r>
              <a:endParaRPr lang="en-US" sz="2000" b="1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785378" y="2526758"/>
              <a:ext cx="2148404" cy="51874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ln w="1905">
                    <a:noFill/>
                  </a:ln>
                  <a:solidFill>
                    <a:srgbClr val="D5550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</a:rPr>
                <a:t>Near F</a:t>
              </a:r>
              <a:r>
                <a:rPr lang="en-US" sz="2400" b="1" dirty="0" smtClean="0">
                  <a:ln w="1905">
                    <a:noFill/>
                  </a:ln>
                  <a:solidFill>
                    <a:srgbClr val="D5550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</a:rPr>
                <a:t>uture</a:t>
              </a:r>
              <a:endParaRPr lang="en-US" sz="2400" b="1" dirty="0">
                <a:ln w="1905">
                  <a:noFill/>
                </a:ln>
                <a:solidFill>
                  <a:srgbClr val="D555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endParaRPr>
            </a:p>
          </p:txBody>
        </p:sp>
      </p:grpSp>
      <p:sp>
        <p:nvSpPr>
          <p:cNvPr id="14" name="Rectangle 13"/>
          <p:cNvSpPr/>
          <p:nvPr/>
        </p:nvSpPr>
        <p:spPr>
          <a:xfrm>
            <a:off x="304800" y="1143000"/>
            <a:ext cx="8382000" cy="38954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lnSpc>
                <a:spcPct val="80000"/>
              </a:lnSpc>
              <a:buFont typeface="Arial" pitchFamily="34" charset="0"/>
              <a:buNone/>
            </a:pPr>
            <a:r>
              <a:rPr lang="en-US" sz="2200" b="1" i="1" dirty="0">
                <a:solidFill>
                  <a:schemeClr val="accent1"/>
                </a:solidFill>
              </a:rPr>
              <a:t>What’s missing</a:t>
            </a:r>
            <a:r>
              <a:rPr lang="en-US" sz="2200" b="1" i="1" dirty="0" smtClean="0">
                <a:solidFill>
                  <a:schemeClr val="accent1"/>
                </a:solidFill>
              </a:rPr>
              <a:t>?</a:t>
            </a:r>
          </a:p>
          <a:p>
            <a:pPr marL="514350" indent="-514350">
              <a:lnSpc>
                <a:spcPct val="80000"/>
              </a:lnSpc>
              <a:buFont typeface="Arial" pitchFamily="34" charset="0"/>
              <a:buNone/>
            </a:pPr>
            <a:endParaRPr lang="en-US" sz="2200" b="1" i="1" dirty="0" smtClean="0">
              <a:solidFill>
                <a:schemeClr val="accent1"/>
              </a:solidFill>
            </a:endParaRPr>
          </a:p>
          <a:p>
            <a:pPr marL="514350" indent="-514350">
              <a:lnSpc>
                <a:spcPct val="80000"/>
              </a:lnSpc>
              <a:buFont typeface="Arial"/>
              <a:buChar char="•"/>
            </a:pPr>
            <a:r>
              <a:rPr lang="en-US" sz="2200" dirty="0"/>
              <a:t>C</a:t>
            </a:r>
            <a:r>
              <a:rPr lang="en-US" sz="2200" dirty="0" smtClean="0"/>
              <a:t>ompact </a:t>
            </a:r>
            <a:r>
              <a:rPr lang="en-US" sz="2200" dirty="0"/>
              <a:t>broad bandwidth </a:t>
            </a:r>
            <a:r>
              <a:rPr lang="en-US" sz="2200" dirty="0" smtClean="0"/>
              <a:t>shaped source to enable technology transfer</a:t>
            </a:r>
          </a:p>
          <a:p>
            <a:pPr marL="514350" indent="-514350">
              <a:lnSpc>
                <a:spcPct val="80000"/>
              </a:lnSpc>
              <a:buFont typeface="Arial" pitchFamily="34" charset="0"/>
              <a:buNone/>
            </a:pPr>
            <a:endParaRPr lang="en-US" sz="2200" b="1" i="1" dirty="0" smtClean="0">
              <a:solidFill>
                <a:srgbClr val="4B7EC2"/>
              </a:solidFill>
            </a:endParaRPr>
          </a:p>
          <a:p>
            <a:pPr marL="514350" indent="-514350">
              <a:lnSpc>
                <a:spcPct val="80000"/>
              </a:lnSpc>
              <a:buFont typeface="Arial" pitchFamily="34" charset="0"/>
              <a:buNone/>
            </a:pPr>
            <a:r>
              <a:rPr lang="en-US" sz="2200" b="1" i="1" dirty="0" smtClean="0">
                <a:solidFill>
                  <a:srgbClr val="4B7EC2"/>
                </a:solidFill>
              </a:rPr>
              <a:t>Ultimate impact </a:t>
            </a:r>
            <a:r>
              <a:rPr lang="en-US" sz="2200" b="1" i="1" dirty="0">
                <a:solidFill>
                  <a:srgbClr val="4B7EC2"/>
                </a:solidFill>
              </a:rPr>
              <a:t>of this </a:t>
            </a:r>
            <a:r>
              <a:rPr lang="en-US" sz="2200" b="1" i="1" dirty="0" smtClean="0">
                <a:solidFill>
                  <a:srgbClr val="4B7EC2"/>
                </a:solidFill>
              </a:rPr>
              <a:t>technology</a:t>
            </a:r>
          </a:p>
          <a:p>
            <a:pPr marL="514350" indent="-514350">
              <a:lnSpc>
                <a:spcPct val="80000"/>
              </a:lnSpc>
              <a:buFont typeface="Arial" pitchFamily="34" charset="0"/>
              <a:buNone/>
            </a:pPr>
            <a:endParaRPr lang="en-US" sz="2200" b="1" i="1" dirty="0" smtClean="0">
              <a:solidFill>
                <a:srgbClr val="4B7EC2"/>
              </a:solidFill>
            </a:endParaRPr>
          </a:p>
          <a:p>
            <a:pPr marL="342900" lvl="1" indent="-342900">
              <a:lnSpc>
                <a:spcPct val="80000"/>
              </a:lnSpc>
              <a:buFont typeface="Arial"/>
              <a:buChar char="•"/>
            </a:pPr>
            <a:r>
              <a:rPr lang="en-US" sz="2200" dirty="0" smtClean="0"/>
              <a:t>Significantly discriminate amongst large numbers of molecules</a:t>
            </a:r>
          </a:p>
          <a:p>
            <a:pPr marL="342900" lvl="1" indent="-342900">
              <a:lnSpc>
                <a:spcPct val="80000"/>
              </a:lnSpc>
              <a:buFont typeface="Arial"/>
              <a:buChar char="•"/>
            </a:pPr>
            <a:endParaRPr lang="en-US" sz="2200" dirty="0" smtClean="0"/>
          </a:p>
          <a:p>
            <a:pPr marL="342900" lvl="1" indent="-342900">
              <a:lnSpc>
                <a:spcPct val="80000"/>
              </a:lnSpc>
              <a:buFont typeface="Arial"/>
              <a:buChar char="•"/>
            </a:pPr>
            <a:r>
              <a:rPr lang="en-US" sz="2200" dirty="0" smtClean="0"/>
              <a:t>Selective </a:t>
            </a:r>
            <a:r>
              <a:rPr lang="en-US" sz="2200" dirty="0"/>
              <a:t>activation of </a:t>
            </a:r>
            <a:r>
              <a:rPr lang="en-US" sz="2200" dirty="0" smtClean="0"/>
              <a:t>optical switches</a:t>
            </a:r>
          </a:p>
          <a:p>
            <a:pPr marL="514350" indent="-514350">
              <a:lnSpc>
                <a:spcPct val="80000"/>
              </a:lnSpc>
              <a:buFont typeface="Arial" pitchFamily="34" charset="0"/>
              <a:buNone/>
            </a:pPr>
            <a:r>
              <a:rPr lang="en-US" sz="2200" b="1" i="1" dirty="0" smtClean="0">
                <a:solidFill>
                  <a:srgbClr val="4B7EC2"/>
                </a:solidFill>
              </a:rPr>
              <a:t> </a:t>
            </a:r>
          </a:p>
          <a:p>
            <a:pPr marL="514350" indent="-514350">
              <a:lnSpc>
                <a:spcPct val="80000"/>
              </a:lnSpc>
              <a:buFont typeface="Arial" pitchFamily="34" charset="0"/>
              <a:buNone/>
            </a:pPr>
            <a:endParaRPr lang="en-US" sz="2200" b="1" i="1" dirty="0" smtClean="0">
              <a:solidFill>
                <a:srgbClr val="4B7EC2"/>
              </a:solidFill>
            </a:endParaRPr>
          </a:p>
          <a:p>
            <a:pPr marL="514350" indent="-514350">
              <a:lnSpc>
                <a:spcPct val="80000"/>
              </a:lnSpc>
              <a:buFont typeface="Arial" pitchFamily="34" charset="0"/>
              <a:buNone/>
            </a:pPr>
            <a:endParaRPr lang="en-US" sz="2200" b="1" i="1" dirty="0">
              <a:solidFill>
                <a:srgbClr val="4B7EC2"/>
              </a:solidFill>
            </a:endParaRPr>
          </a:p>
          <a:p>
            <a:pPr marL="514350" indent="-514350">
              <a:lnSpc>
                <a:spcPct val="80000"/>
              </a:lnSpc>
              <a:buFont typeface="Arial" pitchFamily="34" charset="0"/>
              <a:buNone/>
            </a:pPr>
            <a:endParaRPr lang="en-US" sz="2200" b="1" i="1" dirty="0">
              <a:solidFill>
                <a:srgbClr val="4B7EC2"/>
              </a:solidFill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 bwMode="auto">
          <a:xfrm>
            <a:off x="457200" y="304800"/>
            <a:ext cx="8229600" cy="5334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>
              <a:defRPr/>
            </a:pPr>
            <a:r>
              <a:rPr lang="en-US" sz="2800" b="1" dirty="0">
                <a:solidFill>
                  <a:schemeClr val="bg1"/>
                </a:solidFill>
                <a:ea typeface="+mj-ea"/>
                <a:cs typeface="Arial" pitchFamily="34" charset="0"/>
              </a:rPr>
              <a:t>Next Steps</a:t>
            </a:r>
          </a:p>
        </p:txBody>
      </p:sp>
    </p:spTree>
    <p:extLst>
      <p:ext uri="{BB962C8B-B14F-4D97-AF65-F5344CB8AC3E}">
        <p14:creationId xmlns:p14="http://schemas.microsoft.com/office/powerpoint/2010/main" val="35905579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 bwMode="auto">
          <a:xfrm>
            <a:off x="381000" y="152400"/>
            <a:ext cx="8229600" cy="10668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>
              <a:defRPr/>
            </a:pPr>
            <a:r>
              <a:rPr lang="en-US" sz="2800" b="1" dirty="0" smtClean="0">
                <a:solidFill>
                  <a:schemeClr val="bg1"/>
                </a:solidFill>
                <a:ea typeface="+mj-ea"/>
                <a:cs typeface="Arial" pitchFamily="34" charset="0"/>
              </a:rPr>
              <a:t>Broad bandwidth optical source with multiple fluorescent proteins</a:t>
            </a:r>
            <a:endParaRPr lang="en-US" sz="2800" b="1" dirty="0">
              <a:solidFill>
                <a:schemeClr val="bg1"/>
              </a:solidFill>
              <a:ea typeface="+mj-ea"/>
              <a:cs typeface="Arial" pitchFamily="34" charset="0"/>
            </a:endParaRPr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4057" y="1637679"/>
            <a:ext cx="7758224" cy="355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Rectangle 1"/>
          <p:cNvSpPr/>
          <p:nvPr/>
        </p:nvSpPr>
        <p:spPr>
          <a:xfrm>
            <a:off x="684057" y="5375512"/>
            <a:ext cx="8061281" cy="7540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500" dirty="0"/>
              <a:t>Complete coverage of the electronic degrees of </a:t>
            </a:r>
            <a:r>
              <a:rPr lang="en-US" sz="2500" dirty="0" smtClean="0"/>
              <a:t>freedom.  </a:t>
            </a:r>
            <a:endParaRPr lang="en-US" sz="25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44910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660983" y="-176460"/>
            <a:ext cx="7924800" cy="4800600"/>
            <a:chOff x="762000" y="1295400"/>
            <a:chExt cx="7924800" cy="4800600"/>
          </a:xfrm>
        </p:grpSpPr>
        <p:pic>
          <p:nvPicPr>
            <p:cNvPr id="38914" name="Picture 2" descr="http://www.queenmaryphotosynthesis.org/mullineaux/ftshgfppic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914400" y="1524000"/>
              <a:ext cx="2667000" cy="3810000"/>
            </a:xfrm>
            <a:prstGeom prst="rect">
              <a:avLst/>
            </a:prstGeom>
            <a:noFill/>
          </p:spPr>
        </p:pic>
        <p:sp>
          <p:nvSpPr>
            <p:cNvPr id="4" name="Rectangle 3"/>
            <p:cNvSpPr/>
            <p:nvPr/>
          </p:nvSpPr>
          <p:spPr>
            <a:xfrm>
              <a:off x="762000" y="1600200"/>
              <a:ext cx="3048000" cy="1524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Picture 2" descr="http://www.queenmaryphotosynthesis.org/mullineaux/ftshgfppic.jpg"/>
            <p:cNvPicPr>
              <a:picLocks noChangeAspect="1" noChangeArrowheads="1"/>
            </p:cNvPicPr>
            <p:nvPr/>
          </p:nvPicPr>
          <p:blipFill>
            <a:blip r:embed="rId2" cstate="print">
              <a:duotone>
                <a:prstClr val="black"/>
                <a:srgbClr val="C00000">
                  <a:tint val="45000"/>
                  <a:satMod val="400000"/>
                </a:srgbClr>
              </a:duotone>
            </a:blip>
            <a:srcRect/>
            <a:stretch>
              <a:fillRect/>
            </a:stretch>
          </p:blipFill>
          <p:spPr bwMode="auto">
            <a:xfrm>
              <a:off x="5029200" y="2286000"/>
              <a:ext cx="2667000" cy="38100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01600" cap="sq">
              <a:solidFill>
                <a:srgbClr val="FDFDFD"/>
              </a:solidFill>
              <a:miter lim="800000"/>
            </a:ln>
            <a:effectLst>
              <a:outerShdw blurRad="57150" dist="37500" dir="7560000" sy="98000" kx="110000" ky="200000" algn="tl" rotWithShape="0">
                <a:srgbClr val="000000">
                  <a:alpha val="20000"/>
                </a:srgbClr>
              </a:outerShdw>
            </a:effectLst>
            <a:scene3d>
              <a:camera prst="perspectiveRelaxed">
                <a:rot lat="18960000" lon="0" rev="0"/>
              </a:camera>
              <a:lightRig rig="twoPt" dir="t">
                <a:rot lat="0" lon="0" rev="7200000"/>
              </a:lightRig>
            </a:scene3d>
            <a:sp3d prstMaterial="matte">
              <a:bevelT w="22860" h="12700"/>
              <a:contourClr>
                <a:srgbClr val="FFFFFF"/>
              </a:contourClr>
            </a:sp3d>
          </p:spPr>
        </p:pic>
        <p:sp>
          <p:nvSpPr>
            <p:cNvPr id="6" name="Rectangle 5"/>
            <p:cNvSpPr/>
            <p:nvPr/>
          </p:nvSpPr>
          <p:spPr>
            <a:xfrm>
              <a:off x="4876800" y="2438400"/>
              <a:ext cx="3048000" cy="1524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2" descr="http://www.queenmaryphotosynthesis.org/mullineaux/ftshgfppic.jpg"/>
            <p:cNvPicPr>
              <a:picLocks noChangeAspect="1" noChangeArrowheads="1"/>
            </p:cNvPicPr>
            <p:nvPr/>
          </p:nvPicPr>
          <p:blipFill>
            <a:blip r:embed="rId2" cstate="print">
              <a:duotone>
                <a:prstClr val="black"/>
                <a:srgbClr val="FF0000">
                  <a:tint val="45000"/>
                  <a:satMod val="400000"/>
                </a:srgbClr>
              </a:duotone>
            </a:blip>
            <a:srcRect/>
            <a:stretch>
              <a:fillRect/>
            </a:stretch>
          </p:blipFill>
          <p:spPr bwMode="auto">
            <a:xfrm>
              <a:off x="5257800" y="1905000"/>
              <a:ext cx="2667000" cy="38100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01600" cap="sq">
              <a:solidFill>
                <a:srgbClr val="FDFDFD"/>
              </a:solidFill>
              <a:miter lim="800000"/>
            </a:ln>
            <a:effectLst>
              <a:outerShdw blurRad="57150" dist="37500" dir="7560000" sy="98000" kx="110000" ky="200000" algn="tl" rotWithShape="0">
                <a:srgbClr val="000000">
                  <a:alpha val="20000"/>
                </a:srgbClr>
              </a:outerShdw>
            </a:effectLst>
            <a:scene3d>
              <a:camera prst="perspectiveRelaxed">
                <a:rot lat="18960000" lon="0" rev="0"/>
              </a:camera>
              <a:lightRig rig="twoPt" dir="t">
                <a:rot lat="0" lon="0" rev="7200000"/>
              </a:lightRig>
            </a:scene3d>
            <a:sp3d prstMaterial="matte">
              <a:bevelT w="22860" h="12700"/>
              <a:contourClr>
                <a:srgbClr val="FFFFFF"/>
              </a:contourClr>
            </a:sp3d>
          </p:spPr>
        </p:pic>
        <p:sp>
          <p:nvSpPr>
            <p:cNvPr id="8" name="Rectangle 7"/>
            <p:cNvSpPr/>
            <p:nvPr/>
          </p:nvSpPr>
          <p:spPr>
            <a:xfrm>
              <a:off x="5142344" y="2038928"/>
              <a:ext cx="3048000" cy="1524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2" descr="http://www.queenmaryphotosynthesis.org/mullineaux/ftshgfppic.jpg"/>
            <p:cNvPicPr>
              <a:picLocks noChangeAspect="1" noChangeArrowheads="1"/>
            </p:cNvPicPr>
            <p:nvPr/>
          </p:nvPicPr>
          <p:blipFill>
            <a:blip r:embed="rId2" cstate="print">
              <a:duotone>
                <a:prstClr val="black"/>
                <a:srgbClr val="FFC000">
                  <a:tint val="45000"/>
                  <a:satMod val="400000"/>
                </a:srgbClr>
              </a:duotone>
            </a:blip>
            <a:srcRect/>
            <a:stretch>
              <a:fillRect/>
            </a:stretch>
          </p:blipFill>
          <p:spPr bwMode="auto">
            <a:xfrm>
              <a:off x="5562600" y="1600200"/>
              <a:ext cx="2667000" cy="38100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01600" cap="sq">
              <a:solidFill>
                <a:srgbClr val="FDFDFD"/>
              </a:solidFill>
              <a:miter lim="800000"/>
            </a:ln>
            <a:effectLst>
              <a:outerShdw blurRad="57150" dist="37500" dir="7560000" sy="98000" kx="110000" ky="200000" algn="tl" rotWithShape="0">
                <a:srgbClr val="000000">
                  <a:alpha val="20000"/>
                </a:srgbClr>
              </a:outerShdw>
            </a:effectLst>
            <a:scene3d>
              <a:camera prst="perspectiveRelaxed">
                <a:rot lat="18960000" lon="0" rev="0"/>
              </a:camera>
              <a:lightRig rig="twoPt" dir="t">
                <a:rot lat="0" lon="0" rev="7200000"/>
              </a:lightRig>
            </a:scene3d>
            <a:sp3d prstMaterial="matte">
              <a:bevelT w="22860" h="12700"/>
              <a:contourClr>
                <a:srgbClr val="FFFFFF"/>
              </a:contourClr>
            </a:sp3d>
          </p:spPr>
        </p:pic>
        <p:sp>
          <p:nvSpPr>
            <p:cNvPr id="12" name="Rectangle 11"/>
            <p:cNvSpPr/>
            <p:nvPr/>
          </p:nvSpPr>
          <p:spPr>
            <a:xfrm>
              <a:off x="5410200" y="1731816"/>
              <a:ext cx="3048000" cy="1524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" name="Picture 2" descr="http://www.queenmaryphotosynthesis.org/mullineaux/ftshgfppic.jpg"/>
            <p:cNvPicPr>
              <a:picLocks noChangeAspect="1" noChangeArrowheads="1"/>
            </p:cNvPicPr>
            <p:nvPr/>
          </p:nvPicPr>
          <p:blipFill>
            <a:blip r:embed="rId2" cstate="print">
              <a:duotone>
                <a:prstClr val="black"/>
                <a:srgbClr val="00B050">
                  <a:tint val="45000"/>
                  <a:satMod val="400000"/>
                </a:srgbClr>
              </a:duotone>
            </a:blip>
            <a:srcRect/>
            <a:stretch>
              <a:fillRect/>
            </a:stretch>
          </p:blipFill>
          <p:spPr bwMode="auto">
            <a:xfrm>
              <a:off x="5867400" y="1295400"/>
              <a:ext cx="2667000" cy="38100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01600" cap="sq">
              <a:solidFill>
                <a:srgbClr val="FDFDFD"/>
              </a:solidFill>
              <a:miter lim="800000"/>
            </a:ln>
            <a:effectLst>
              <a:outerShdw blurRad="57150" dist="37500" dir="7560000" sy="98000" kx="110000" ky="200000" algn="tl" rotWithShape="0">
                <a:srgbClr val="000000">
                  <a:alpha val="20000"/>
                </a:srgbClr>
              </a:outerShdw>
            </a:effectLst>
            <a:scene3d>
              <a:camera prst="perspectiveRelaxed">
                <a:rot lat="18960000" lon="0" rev="0"/>
              </a:camera>
              <a:lightRig rig="twoPt" dir="t">
                <a:rot lat="0" lon="0" rev="7200000"/>
              </a:lightRig>
            </a:scene3d>
            <a:sp3d prstMaterial="matte">
              <a:bevelT w="22860" h="12700"/>
              <a:contourClr>
                <a:srgbClr val="FFFFFF"/>
              </a:contourClr>
            </a:sp3d>
          </p:spPr>
        </p:pic>
        <p:sp>
          <p:nvSpPr>
            <p:cNvPr id="14" name="Rectangle 13"/>
            <p:cNvSpPr/>
            <p:nvPr/>
          </p:nvSpPr>
          <p:spPr>
            <a:xfrm>
              <a:off x="5638800" y="1447800"/>
              <a:ext cx="3048000" cy="1524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 txBox="1">
            <a:spLocks/>
          </p:cNvSpPr>
          <p:nvPr/>
        </p:nvSpPr>
        <p:spPr bwMode="auto">
          <a:xfrm>
            <a:off x="381000" y="152400"/>
            <a:ext cx="8229600" cy="10668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>
              <a:defRPr/>
            </a:pPr>
            <a:r>
              <a:rPr lang="en-US" sz="2800" b="1" dirty="0" smtClean="0">
                <a:solidFill>
                  <a:schemeClr val="bg1"/>
                </a:solidFill>
                <a:ea typeface="+mj-ea"/>
                <a:cs typeface="Arial" pitchFamily="34" charset="0"/>
              </a:rPr>
              <a:t>Spectrally resolved imaging. </a:t>
            </a:r>
            <a:endParaRPr lang="en-US" sz="2800" b="1" dirty="0">
              <a:solidFill>
                <a:schemeClr val="bg1"/>
              </a:solidFill>
              <a:ea typeface="+mj-ea"/>
              <a:cs typeface="Arial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84057" y="4624140"/>
            <a:ext cx="8061281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500" dirty="0" err="1" smtClean="0"/>
              <a:t>Hyperspectral</a:t>
            </a:r>
            <a:r>
              <a:rPr lang="en-US" sz="2500" dirty="0" smtClean="0"/>
              <a:t> imaging by utilizing excessive pixel density of camera system.  </a:t>
            </a:r>
            <a:endParaRPr lang="en-US" sz="25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4971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 bwMode="auto">
          <a:xfrm>
            <a:off x="381000" y="152400"/>
            <a:ext cx="8229600" cy="10668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>
              <a:defRPr/>
            </a:pPr>
            <a:r>
              <a:rPr lang="en-US" sz="2800" b="1" dirty="0" smtClean="0">
                <a:solidFill>
                  <a:schemeClr val="bg1"/>
                </a:solidFill>
                <a:ea typeface="+mj-ea"/>
                <a:cs typeface="Arial" pitchFamily="34" charset="0"/>
              </a:rPr>
              <a:t>Multiplexing of optogenetic </a:t>
            </a:r>
            <a:r>
              <a:rPr lang="en-US" sz="2800" b="1" dirty="0" smtClean="0">
                <a:solidFill>
                  <a:schemeClr val="bg1"/>
                </a:solidFill>
                <a:ea typeface="+mj-ea"/>
                <a:cs typeface="Arial" pitchFamily="34" charset="0"/>
              </a:rPr>
              <a:t>components</a:t>
            </a:r>
            <a:endParaRPr lang="en-US" sz="2800" b="1" dirty="0">
              <a:solidFill>
                <a:schemeClr val="bg1"/>
              </a:solidFill>
              <a:ea typeface="+mj-ea"/>
              <a:cs typeface="Arial" pitchFamily="34" charset="0"/>
            </a:endParaRPr>
          </a:p>
        </p:txBody>
      </p:sp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18821" y="1486000"/>
            <a:ext cx="5879239" cy="16165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656" y="3315085"/>
            <a:ext cx="4423785" cy="27766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4698362" y="3809976"/>
            <a:ext cx="4445638" cy="15234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500" dirty="0" smtClean="0"/>
              <a:t>Spectral overlap prevents full access to control space of optogenetic components.  </a:t>
            </a:r>
            <a:endParaRPr lang="en-US" sz="25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57813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 bwMode="auto">
          <a:xfrm>
            <a:off x="381000" y="152400"/>
            <a:ext cx="8229600" cy="10668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>
              <a:defRPr/>
            </a:pPr>
            <a:r>
              <a:rPr lang="en-US" sz="2800" b="1" dirty="0" smtClean="0">
                <a:solidFill>
                  <a:schemeClr val="bg1"/>
                </a:solidFill>
                <a:ea typeface="+mj-ea"/>
                <a:cs typeface="Arial" pitchFamily="34" charset="0"/>
              </a:rPr>
              <a:t>Multiplexing of optogenetic </a:t>
            </a:r>
            <a:r>
              <a:rPr lang="en-US" sz="2800" b="1" dirty="0" smtClean="0">
                <a:solidFill>
                  <a:schemeClr val="bg1"/>
                </a:solidFill>
                <a:ea typeface="+mj-ea"/>
                <a:cs typeface="Arial" pitchFamily="34" charset="0"/>
              </a:rPr>
              <a:t>components</a:t>
            </a:r>
            <a:endParaRPr lang="en-US" sz="2800" b="1" dirty="0">
              <a:solidFill>
                <a:schemeClr val="bg1"/>
              </a:solidFill>
              <a:ea typeface="+mj-ea"/>
              <a:cs typeface="Arial" pitchFamily="34" charset="0"/>
            </a:endParaRPr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7075" y="1508549"/>
            <a:ext cx="4327129" cy="24989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84688" y="1508550"/>
            <a:ext cx="4160649" cy="24989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1009841" y="4315037"/>
            <a:ext cx="7149693" cy="15234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500" dirty="0" smtClean="0"/>
              <a:t>Full dynamic range of single optogenetic switch, complete spectral coverage electronic degrees of freedom of ON/OFF states.  </a:t>
            </a:r>
            <a:endParaRPr lang="en-US" sz="25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38693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 bwMode="auto">
          <a:xfrm>
            <a:off x="381000" y="426589"/>
            <a:ext cx="8229600" cy="10668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>
              <a:defRPr/>
            </a:pPr>
            <a:r>
              <a:rPr lang="en-US" sz="2800" b="1" dirty="0" smtClean="0">
                <a:solidFill>
                  <a:schemeClr val="bg1"/>
                </a:solidFill>
                <a:ea typeface="+mj-ea"/>
                <a:cs typeface="Arial" pitchFamily="34" charset="0"/>
              </a:rPr>
              <a:t>Thank you!</a:t>
            </a:r>
            <a:endParaRPr lang="en-US" sz="2800" b="1" dirty="0">
              <a:solidFill>
                <a:schemeClr val="bg1"/>
              </a:solidFill>
              <a:ea typeface="+mj-ea"/>
              <a:cs typeface="Arial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257141" y="2127555"/>
            <a:ext cx="4572000" cy="240065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500" dirty="0" smtClean="0"/>
              <a:t>Collaborators:</a:t>
            </a:r>
          </a:p>
          <a:p>
            <a:pPr algn="ctr"/>
            <a:endParaRPr lang="en-US" sz="2500" dirty="0"/>
          </a:p>
          <a:p>
            <a:pPr algn="ctr"/>
            <a:r>
              <a:rPr lang="en-US" sz="2500" dirty="0" smtClean="0"/>
              <a:t>Herschel </a:t>
            </a:r>
            <a:r>
              <a:rPr lang="en-US" sz="2500" dirty="0" err="1"/>
              <a:t>Rabitz</a:t>
            </a:r>
            <a:r>
              <a:rPr lang="en-US" sz="2500" dirty="0"/>
              <a:t>, PI</a:t>
            </a:r>
          </a:p>
          <a:p>
            <a:pPr algn="ctr"/>
            <a:r>
              <a:rPr lang="en-US" sz="2500" dirty="0" smtClean="0"/>
              <a:t>Ali </a:t>
            </a:r>
            <a:r>
              <a:rPr lang="en-US" sz="2500" dirty="0" err="1"/>
              <a:t>Er</a:t>
            </a:r>
            <a:endParaRPr lang="en-US" sz="2500" dirty="0"/>
          </a:p>
          <a:p>
            <a:pPr algn="ctr"/>
            <a:r>
              <a:rPr lang="en-US" sz="2500" dirty="0" smtClean="0"/>
              <a:t>Anna </a:t>
            </a:r>
            <a:r>
              <a:rPr lang="en-US" sz="2500" dirty="0"/>
              <a:t>Paulson </a:t>
            </a:r>
            <a:endParaRPr lang="en-US" sz="2500" dirty="0" smtClean="0"/>
          </a:p>
          <a:p>
            <a:pPr algn="ctr"/>
            <a:r>
              <a:rPr lang="en-US" sz="2500" dirty="0" smtClean="0"/>
              <a:t>Jeff </a:t>
            </a:r>
            <a:r>
              <a:rPr lang="en-US" sz="2500" dirty="0" err="1" smtClean="0"/>
              <a:t>Taybor</a:t>
            </a:r>
            <a:endParaRPr lang="en-US" sz="25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5033398"/>
            <a:ext cx="2317641" cy="1187792"/>
          </a:xfrm>
          <a:prstGeom prst="rect">
            <a:avLst/>
          </a:prstGeom>
        </p:spPr>
      </p:pic>
      <p:pic>
        <p:nvPicPr>
          <p:cNvPr id="8" name="Picture 7" descr="resu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4763" y="5192131"/>
            <a:ext cx="1362731" cy="1406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9277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3984"/>
            <a:ext cx="8229600" cy="232268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000" dirty="0" smtClean="0"/>
              <a:t>Photonic reagents is chemistry with light</a:t>
            </a:r>
          </a:p>
          <a:p>
            <a:pPr marL="0" indent="0" algn="ctr">
              <a:buNone/>
            </a:pPr>
            <a:r>
              <a:rPr lang="en-US" sz="3000" dirty="0" smtClean="0"/>
              <a:t>or</a:t>
            </a:r>
            <a:endParaRPr lang="en-US" sz="3000" dirty="0"/>
          </a:p>
          <a:p>
            <a:pPr marL="0" indent="0" algn="ctr">
              <a:buNone/>
            </a:pPr>
            <a:r>
              <a:rPr lang="en-US" sz="3000" dirty="0" smtClean="0"/>
              <a:t>Photonic reagents are smart laser pulses shaped to induce a desired dynamics in a molecular system</a:t>
            </a:r>
            <a:endParaRPr lang="en-US" sz="3000" dirty="0"/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457200" y="304800"/>
            <a:ext cx="8229600" cy="5334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>
              <a:defRPr/>
            </a:pPr>
            <a:r>
              <a:rPr lang="en-US" sz="2800" b="1" dirty="0" smtClean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Photonic reagents: </a:t>
            </a:r>
            <a:r>
              <a:rPr lang="en-US" sz="2800" b="1" dirty="0" err="1" smtClean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Introducion</a:t>
            </a:r>
            <a:endParaRPr lang="en-US" sz="2800" b="1" dirty="0">
              <a:solidFill>
                <a:schemeClr val="bg1"/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457200" y="3505203"/>
            <a:ext cx="8229600" cy="5334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>
              <a:defRPr/>
            </a:pPr>
            <a:r>
              <a:rPr lang="en-US" sz="2800" b="1" dirty="0" smtClean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Applications of Photonic reagents</a:t>
            </a:r>
            <a:endParaRPr lang="en-US" sz="2800" b="1" dirty="0">
              <a:solidFill>
                <a:schemeClr val="bg1"/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457200" y="4253372"/>
            <a:ext cx="8229600" cy="248557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000" dirty="0" smtClean="0"/>
              <a:t>Discrimination of large number of FPs</a:t>
            </a:r>
          </a:p>
          <a:p>
            <a:endParaRPr lang="en-US" sz="3000" dirty="0" smtClean="0"/>
          </a:p>
          <a:p>
            <a:r>
              <a:rPr lang="en-US" sz="3000" dirty="0" smtClean="0"/>
              <a:t>Controlling </a:t>
            </a:r>
            <a:r>
              <a:rPr lang="en-US" sz="3000" dirty="0" smtClean="0"/>
              <a:t>optogenetic switches</a:t>
            </a:r>
          </a:p>
          <a:p>
            <a:pPr marL="0" indent="0">
              <a:buNone/>
            </a:pPr>
            <a:endParaRPr lang="en-US" sz="3000" dirty="0" smtClean="0"/>
          </a:p>
          <a:p>
            <a:pPr marL="0" indent="0">
              <a:buNone/>
            </a:pPr>
            <a:r>
              <a:rPr lang="en-US" sz="3000" dirty="0" smtClean="0"/>
              <a:t>Underlying </a:t>
            </a:r>
            <a:r>
              <a:rPr lang="en-US" sz="3000" dirty="0" smtClean="0"/>
              <a:t>difficulties:  Overlapping spectra</a:t>
            </a:r>
            <a:endParaRPr lang="en-US" sz="3000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283" t="28421" r="42194" b="40575"/>
          <a:stretch>
            <a:fillRect/>
          </a:stretch>
        </p:blipFill>
        <p:spPr bwMode="auto">
          <a:xfrm>
            <a:off x="5825067" y="4868334"/>
            <a:ext cx="3369730" cy="1092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2176117" y="4756079"/>
            <a:ext cx="682160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b="1" dirty="0" smtClean="0"/>
              <a:t>Bits</a:t>
            </a:r>
            <a:endParaRPr lang="en-US" sz="25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4374631" y="4756599"/>
            <a:ext cx="1172116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b="1" dirty="0" smtClean="0"/>
              <a:t>Biology</a:t>
            </a:r>
            <a:endParaRPr lang="en-US" sz="2500" b="1" dirty="0"/>
          </a:p>
        </p:txBody>
      </p:sp>
      <p:cxnSp>
        <p:nvCxnSpPr>
          <p:cNvPr id="12" name="Straight Arrow Connector 11"/>
          <p:cNvCxnSpPr>
            <a:stCxn id="8" idx="3"/>
            <a:endCxn id="11" idx="1"/>
          </p:cNvCxnSpPr>
          <p:nvPr/>
        </p:nvCxnSpPr>
        <p:spPr>
          <a:xfrm>
            <a:off x="2858277" y="4994606"/>
            <a:ext cx="1516354" cy="520"/>
          </a:xfrm>
          <a:prstGeom prst="straightConnector1">
            <a:avLst/>
          </a:prstGeom>
          <a:ln w="50800"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2176117" y="5650022"/>
            <a:ext cx="682160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b="1" dirty="0" smtClean="0"/>
              <a:t>Bits</a:t>
            </a:r>
            <a:endParaRPr lang="en-US" sz="25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4374631" y="5650542"/>
            <a:ext cx="1172116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b="1" dirty="0" smtClean="0"/>
              <a:t>Biology</a:t>
            </a:r>
            <a:endParaRPr lang="en-US" sz="2500" b="1" dirty="0"/>
          </a:p>
        </p:txBody>
      </p:sp>
      <p:cxnSp>
        <p:nvCxnSpPr>
          <p:cNvPr id="15" name="Straight Arrow Connector 14"/>
          <p:cNvCxnSpPr>
            <a:stCxn id="13" idx="3"/>
            <a:endCxn id="14" idx="1"/>
          </p:cNvCxnSpPr>
          <p:nvPr/>
        </p:nvCxnSpPr>
        <p:spPr>
          <a:xfrm>
            <a:off x="2858277" y="5888549"/>
            <a:ext cx="1516354" cy="520"/>
          </a:xfrm>
          <a:prstGeom prst="straightConnector1">
            <a:avLst/>
          </a:prstGeom>
          <a:ln w="50800"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115883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 rot="10800000">
            <a:off x="4876806" y="4869751"/>
            <a:ext cx="2048720" cy="1313564"/>
          </a:xfrm>
          <a:custGeom>
            <a:avLst/>
            <a:gdLst>
              <a:gd name="connsiteX0" fmla="*/ 0 w 2410323"/>
              <a:gd name="connsiteY0" fmla="*/ 1056190 h 2123553"/>
              <a:gd name="connsiteX1" fmla="*/ 323968 w 2410323"/>
              <a:gd name="connsiteY1" fmla="*/ 1069148 h 2123553"/>
              <a:gd name="connsiteX2" fmla="*/ 531308 w 2410323"/>
              <a:gd name="connsiteY2" fmla="*/ 19553 h 2123553"/>
              <a:gd name="connsiteX3" fmla="*/ 673854 w 2410323"/>
              <a:gd name="connsiteY3" fmla="*/ 2118743 h 2123553"/>
              <a:gd name="connsiteX4" fmla="*/ 816400 w 2410323"/>
              <a:gd name="connsiteY4" fmla="*/ 615620 h 2123553"/>
              <a:gd name="connsiteX5" fmla="*/ 945987 w 2410323"/>
              <a:gd name="connsiteY5" fmla="*/ 1328307 h 2123553"/>
              <a:gd name="connsiteX6" fmla="*/ 1023739 w 2410323"/>
              <a:gd name="connsiteY6" fmla="*/ 498998 h 2123553"/>
              <a:gd name="connsiteX7" fmla="*/ 1114450 w 2410323"/>
              <a:gd name="connsiteY7" fmla="*/ 1393097 h 2123553"/>
              <a:gd name="connsiteX8" fmla="*/ 1308831 w 2410323"/>
              <a:gd name="connsiteY8" fmla="*/ 6595 h 2123553"/>
              <a:gd name="connsiteX9" fmla="*/ 1529129 w 2410323"/>
              <a:gd name="connsiteY9" fmla="*/ 1548593 h 2123553"/>
              <a:gd name="connsiteX10" fmla="*/ 1697593 w 2410323"/>
              <a:gd name="connsiteY10" fmla="*/ 887737 h 2123553"/>
              <a:gd name="connsiteX11" fmla="*/ 2410323 w 2410323"/>
              <a:gd name="connsiteY11" fmla="*/ 797031 h 2123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410323" h="2123553">
                <a:moveTo>
                  <a:pt x="0" y="1056190"/>
                </a:moveTo>
                <a:cubicBezTo>
                  <a:pt x="117708" y="1149055"/>
                  <a:pt x="235417" y="1241921"/>
                  <a:pt x="323968" y="1069148"/>
                </a:cubicBezTo>
                <a:cubicBezTo>
                  <a:pt x="412519" y="896375"/>
                  <a:pt x="472994" y="-155380"/>
                  <a:pt x="531308" y="19553"/>
                </a:cubicBezTo>
                <a:cubicBezTo>
                  <a:pt x="589622" y="194486"/>
                  <a:pt x="626339" y="2019399"/>
                  <a:pt x="673854" y="2118743"/>
                </a:cubicBezTo>
                <a:cubicBezTo>
                  <a:pt x="721369" y="2218088"/>
                  <a:pt x="771045" y="747359"/>
                  <a:pt x="816400" y="615620"/>
                </a:cubicBezTo>
                <a:cubicBezTo>
                  <a:pt x="861755" y="483881"/>
                  <a:pt x="911431" y="1347744"/>
                  <a:pt x="945987" y="1328307"/>
                </a:cubicBezTo>
                <a:cubicBezTo>
                  <a:pt x="980543" y="1308870"/>
                  <a:pt x="995662" y="488200"/>
                  <a:pt x="1023739" y="498998"/>
                </a:cubicBezTo>
                <a:cubicBezTo>
                  <a:pt x="1051816" y="509796"/>
                  <a:pt x="1066935" y="1475164"/>
                  <a:pt x="1114450" y="1393097"/>
                </a:cubicBezTo>
                <a:cubicBezTo>
                  <a:pt x="1161965" y="1311030"/>
                  <a:pt x="1239718" y="-19321"/>
                  <a:pt x="1308831" y="6595"/>
                </a:cubicBezTo>
                <a:cubicBezTo>
                  <a:pt x="1377944" y="32511"/>
                  <a:pt x="1464335" y="1401736"/>
                  <a:pt x="1529129" y="1548593"/>
                </a:cubicBezTo>
                <a:cubicBezTo>
                  <a:pt x="1593923" y="1695450"/>
                  <a:pt x="1550727" y="1012997"/>
                  <a:pt x="1697593" y="887737"/>
                </a:cubicBezTo>
                <a:cubicBezTo>
                  <a:pt x="1844459" y="762477"/>
                  <a:pt x="2410323" y="797031"/>
                  <a:pt x="2410323" y="797031"/>
                </a:cubicBezTo>
              </a:path>
            </a:pathLst>
          </a:custGeom>
          <a:ln w="63500">
            <a:gradFill flip="none" rotWithShape="1">
              <a:gsLst>
                <a:gs pos="0">
                  <a:srgbClr val="FC0006"/>
                </a:gs>
                <a:gs pos="100000">
                  <a:srgbClr val="FFE00A"/>
                </a:gs>
              </a:gsLst>
              <a:lin ang="0" scaled="1"/>
              <a:tileRect/>
            </a:gradFill>
            <a:tailEnd type="stealth"/>
          </a:ln>
          <a:effectLst>
            <a:glow rad="101600">
              <a:srgbClr val="FC8764">
                <a:alpha val="75000"/>
              </a:srgb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eform 4"/>
          <p:cNvSpPr/>
          <p:nvPr/>
        </p:nvSpPr>
        <p:spPr>
          <a:xfrm rot="10644315">
            <a:off x="4732249" y="3653470"/>
            <a:ext cx="2263719" cy="804942"/>
          </a:xfrm>
          <a:custGeom>
            <a:avLst/>
            <a:gdLst>
              <a:gd name="connsiteX0" fmla="*/ 0 w 4516981"/>
              <a:gd name="connsiteY0" fmla="*/ 1530154 h 2844232"/>
              <a:gd name="connsiteX1" fmla="*/ 418506 w 4516981"/>
              <a:gd name="connsiteY1" fmla="*/ 1039524 h 2844232"/>
              <a:gd name="connsiteX2" fmla="*/ 591681 w 4516981"/>
              <a:gd name="connsiteY2" fmla="*/ 2179518 h 2844232"/>
              <a:gd name="connsiteX3" fmla="*/ 938031 w 4516981"/>
              <a:gd name="connsiteY3" fmla="*/ 332439 h 2844232"/>
              <a:gd name="connsiteX4" fmla="*/ 1140069 w 4516981"/>
              <a:gd name="connsiteY4" fmla="*/ 2843312 h 2844232"/>
              <a:gd name="connsiteX5" fmla="*/ 1486419 w 4516981"/>
              <a:gd name="connsiteY5" fmla="*/ 543 h 2844232"/>
              <a:gd name="connsiteX6" fmla="*/ 1775044 w 4516981"/>
              <a:gd name="connsiteY6" fmla="*/ 2583566 h 2844232"/>
              <a:gd name="connsiteX7" fmla="*/ 2121394 w 4516981"/>
              <a:gd name="connsiteY7" fmla="*/ 419021 h 2844232"/>
              <a:gd name="connsiteX8" fmla="*/ 2496606 w 4516981"/>
              <a:gd name="connsiteY8" fmla="*/ 2165088 h 2844232"/>
              <a:gd name="connsiteX9" fmla="*/ 2943975 w 4516981"/>
              <a:gd name="connsiteY9" fmla="*/ 635476 h 2844232"/>
              <a:gd name="connsiteX10" fmla="*/ 3290325 w 4516981"/>
              <a:gd name="connsiteY10" fmla="*/ 1573445 h 2844232"/>
              <a:gd name="connsiteX11" fmla="*/ 3665537 w 4516981"/>
              <a:gd name="connsiteY11" fmla="*/ 952942 h 2844232"/>
              <a:gd name="connsiteX12" fmla="*/ 4271650 w 4516981"/>
              <a:gd name="connsiteY12" fmla="*/ 1414712 h 2844232"/>
              <a:gd name="connsiteX13" fmla="*/ 4516981 w 4516981"/>
              <a:gd name="connsiteY13" fmla="*/ 1443573 h 2844232"/>
              <a:gd name="connsiteX0" fmla="*/ 0 w 4516981"/>
              <a:gd name="connsiteY0" fmla="*/ 1530154 h 2844232"/>
              <a:gd name="connsiteX1" fmla="*/ 418506 w 4516981"/>
              <a:gd name="connsiteY1" fmla="*/ 1039524 h 2844232"/>
              <a:gd name="connsiteX2" fmla="*/ 591681 w 4516981"/>
              <a:gd name="connsiteY2" fmla="*/ 2179518 h 2844232"/>
              <a:gd name="connsiteX3" fmla="*/ 938031 w 4516981"/>
              <a:gd name="connsiteY3" fmla="*/ 332439 h 2844232"/>
              <a:gd name="connsiteX4" fmla="*/ 1140069 w 4516981"/>
              <a:gd name="connsiteY4" fmla="*/ 2843312 h 2844232"/>
              <a:gd name="connsiteX5" fmla="*/ 1486419 w 4516981"/>
              <a:gd name="connsiteY5" fmla="*/ 543 h 2844232"/>
              <a:gd name="connsiteX6" fmla="*/ 1775044 w 4516981"/>
              <a:gd name="connsiteY6" fmla="*/ 2583566 h 2844232"/>
              <a:gd name="connsiteX7" fmla="*/ 2121394 w 4516981"/>
              <a:gd name="connsiteY7" fmla="*/ 419021 h 2844232"/>
              <a:gd name="connsiteX8" fmla="*/ 2496606 w 4516981"/>
              <a:gd name="connsiteY8" fmla="*/ 2165088 h 2844232"/>
              <a:gd name="connsiteX9" fmla="*/ 2943975 w 4516981"/>
              <a:gd name="connsiteY9" fmla="*/ 635476 h 2844232"/>
              <a:gd name="connsiteX10" fmla="*/ 3290325 w 4516981"/>
              <a:gd name="connsiteY10" fmla="*/ 1573445 h 2844232"/>
              <a:gd name="connsiteX11" fmla="*/ 3665537 w 4516981"/>
              <a:gd name="connsiteY11" fmla="*/ 952942 h 2844232"/>
              <a:gd name="connsiteX12" fmla="*/ 3910869 w 4516981"/>
              <a:gd name="connsiteY12" fmla="*/ 1602306 h 2844232"/>
              <a:gd name="connsiteX13" fmla="*/ 4516981 w 4516981"/>
              <a:gd name="connsiteY13" fmla="*/ 1443573 h 2844232"/>
              <a:gd name="connsiteX0" fmla="*/ 0 w 4516981"/>
              <a:gd name="connsiteY0" fmla="*/ 1530154 h 2844232"/>
              <a:gd name="connsiteX1" fmla="*/ 418506 w 4516981"/>
              <a:gd name="connsiteY1" fmla="*/ 1039524 h 2844232"/>
              <a:gd name="connsiteX2" fmla="*/ 591681 w 4516981"/>
              <a:gd name="connsiteY2" fmla="*/ 2179518 h 2844232"/>
              <a:gd name="connsiteX3" fmla="*/ 938031 w 4516981"/>
              <a:gd name="connsiteY3" fmla="*/ 332439 h 2844232"/>
              <a:gd name="connsiteX4" fmla="*/ 1140069 w 4516981"/>
              <a:gd name="connsiteY4" fmla="*/ 2843312 h 2844232"/>
              <a:gd name="connsiteX5" fmla="*/ 1486419 w 4516981"/>
              <a:gd name="connsiteY5" fmla="*/ 543 h 2844232"/>
              <a:gd name="connsiteX6" fmla="*/ 1775044 w 4516981"/>
              <a:gd name="connsiteY6" fmla="*/ 2583566 h 2844232"/>
              <a:gd name="connsiteX7" fmla="*/ 2121394 w 4516981"/>
              <a:gd name="connsiteY7" fmla="*/ 419021 h 2844232"/>
              <a:gd name="connsiteX8" fmla="*/ 2496606 w 4516981"/>
              <a:gd name="connsiteY8" fmla="*/ 2165088 h 2844232"/>
              <a:gd name="connsiteX9" fmla="*/ 2943975 w 4516981"/>
              <a:gd name="connsiteY9" fmla="*/ 635476 h 2844232"/>
              <a:gd name="connsiteX10" fmla="*/ 3290325 w 4516981"/>
              <a:gd name="connsiteY10" fmla="*/ 1573445 h 2844232"/>
              <a:gd name="connsiteX11" fmla="*/ 3665537 w 4516981"/>
              <a:gd name="connsiteY11" fmla="*/ 952942 h 2844232"/>
              <a:gd name="connsiteX12" fmla="*/ 3910869 w 4516981"/>
              <a:gd name="connsiteY12" fmla="*/ 1602306 h 2844232"/>
              <a:gd name="connsiteX13" fmla="*/ 4516981 w 4516981"/>
              <a:gd name="connsiteY13" fmla="*/ 1443573 h 2844232"/>
              <a:gd name="connsiteX0" fmla="*/ 0 w 4516981"/>
              <a:gd name="connsiteY0" fmla="*/ 1530154 h 2844232"/>
              <a:gd name="connsiteX1" fmla="*/ 418506 w 4516981"/>
              <a:gd name="connsiteY1" fmla="*/ 1039524 h 2844232"/>
              <a:gd name="connsiteX2" fmla="*/ 591681 w 4516981"/>
              <a:gd name="connsiteY2" fmla="*/ 2179518 h 2844232"/>
              <a:gd name="connsiteX3" fmla="*/ 938031 w 4516981"/>
              <a:gd name="connsiteY3" fmla="*/ 332439 h 2844232"/>
              <a:gd name="connsiteX4" fmla="*/ 1140069 w 4516981"/>
              <a:gd name="connsiteY4" fmla="*/ 2843312 h 2844232"/>
              <a:gd name="connsiteX5" fmla="*/ 1486419 w 4516981"/>
              <a:gd name="connsiteY5" fmla="*/ 543 h 2844232"/>
              <a:gd name="connsiteX6" fmla="*/ 1775044 w 4516981"/>
              <a:gd name="connsiteY6" fmla="*/ 2583566 h 2844232"/>
              <a:gd name="connsiteX7" fmla="*/ 2121394 w 4516981"/>
              <a:gd name="connsiteY7" fmla="*/ 419021 h 2844232"/>
              <a:gd name="connsiteX8" fmla="*/ 2496606 w 4516981"/>
              <a:gd name="connsiteY8" fmla="*/ 2165088 h 2844232"/>
              <a:gd name="connsiteX9" fmla="*/ 2943975 w 4516981"/>
              <a:gd name="connsiteY9" fmla="*/ 635476 h 2844232"/>
              <a:gd name="connsiteX10" fmla="*/ 3290325 w 4516981"/>
              <a:gd name="connsiteY10" fmla="*/ 1573445 h 2844232"/>
              <a:gd name="connsiteX11" fmla="*/ 3622244 w 4516981"/>
              <a:gd name="connsiteY11" fmla="*/ 1025094 h 2844232"/>
              <a:gd name="connsiteX12" fmla="*/ 3910869 w 4516981"/>
              <a:gd name="connsiteY12" fmla="*/ 1602306 h 2844232"/>
              <a:gd name="connsiteX13" fmla="*/ 4516981 w 4516981"/>
              <a:gd name="connsiteY13" fmla="*/ 1443573 h 2844232"/>
              <a:gd name="connsiteX0" fmla="*/ 0 w 4516981"/>
              <a:gd name="connsiteY0" fmla="*/ 1530154 h 2844232"/>
              <a:gd name="connsiteX1" fmla="*/ 418506 w 4516981"/>
              <a:gd name="connsiteY1" fmla="*/ 1039524 h 2844232"/>
              <a:gd name="connsiteX2" fmla="*/ 591681 w 4516981"/>
              <a:gd name="connsiteY2" fmla="*/ 2179518 h 2844232"/>
              <a:gd name="connsiteX3" fmla="*/ 938031 w 4516981"/>
              <a:gd name="connsiteY3" fmla="*/ 332439 h 2844232"/>
              <a:gd name="connsiteX4" fmla="*/ 1140069 w 4516981"/>
              <a:gd name="connsiteY4" fmla="*/ 2843312 h 2844232"/>
              <a:gd name="connsiteX5" fmla="*/ 1486419 w 4516981"/>
              <a:gd name="connsiteY5" fmla="*/ 543 h 2844232"/>
              <a:gd name="connsiteX6" fmla="*/ 1775044 w 4516981"/>
              <a:gd name="connsiteY6" fmla="*/ 2583566 h 2844232"/>
              <a:gd name="connsiteX7" fmla="*/ 2121394 w 4516981"/>
              <a:gd name="connsiteY7" fmla="*/ 419021 h 2844232"/>
              <a:gd name="connsiteX8" fmla="*/ 2496606 w 4516981"/>
              <a:gd name="connsiteY8" fmla="*/ 2165088 h 2844232"/>
              <a:gd name="connsiteX9" fmla="*/ 2943975 w 4516981"/>
              <a:gd name="connsiteY9" fmla="*/ 635476 h 2844232"/>
              <a:gd name="connsiteX10" fmla="*/ 3290325 w 4516981"/>
              <a:gd name="connsiteY10" fmla="*/ 1573445 h 2844232"/>
              <a:gd name="connsiteX11" fmla="*/ 3622244 w 4516981"/>
              <a:gd name="connsiteY11" fmla="*/ 1025094 h 2844232"/>
              <a:gd name="connsiteX12" fmla="*/ 3910869 w 4516981"/>
              <a:gd name="connsiteY12" fmla="*/ 1429142 h 2844232"/>
              <a:gd name="connsiteX13" fmla="*/ 4516981 w 4516981"/>
              <a:gd name="connsiteY13" fmla="*/ 1443573 h 2844232"/>
              <a:gd name="connsiteX0" fmla="*/ 0 w 4473687"/>
              <a:gd name="connsiteY0" fmla="*/ 1530154 h 2844232"/>
              <a:gd name="connsiteX1" fmla="*/ 418506 w 4473687"/>
              <a:gd name="connsiteY1" fmla="*/ 1039524 h 2844232"/>
              <a:gd name="connsiteX2" fmla="*/ 591681 w 4473687"/>
              <a:gd name="connsiteY2" fmla="*/ 2179518 h 2844232"/>
              <a:gd name="connsiteX3" fmla="*/ 938031 w 4473687"/>
              <a:gd name="connsiteY3" fmla="*/ 332439 h 2844232"/>
              <a:gd name="connsiteX4" fmla="*/ 1140069 w 4473687"/>
              <a:gd name="connsiteY4" fmla="*/ 2843312 h 2844232"/>
              <a:gd name="connsiteX5" fmla="*/ 1486419 w 4473687"/>
              <a:gd name="connsiteY5" fmla="*/ 543 h 2844232"/>
              <a:gd name="connsiteX6" fmla="*/ 1775044 w 4473687"/>
              <a:gd name="connsiteY6" fmla="*/ 2583566 h 2844232"/>
              <a:gd name="connsiteX7" fmla="*/ 2121394 w 4473687"/>
              <a:gd name="connsiteY7" fmla="*/ 419021 h 2844232"/>
              <a:gd name="connsiteX8" fmla="*/ 2496606 w 4473687"/>
              <a:gd name="connsiteY8" fmla="*/ 2165088 h 2844232"/>
              <a:gd name="connsiteX9" fmla="*/ 2943975 w 4473687"/>
              <a:gd name="connsiteY9" fmla="*/ 635476 h 2844232"/>
              <a:gd name="connsiteX10" fmla="*/ 3290325 w 4473687"/>
              <a:gd name="connsiteY10" fmla="*/ 1573445 h 2844232"/>
              <a:gd name="connsiteX11" fmla="*/ 3622244 w 4473687"/>
              <a:gd name="connsiteY11" fmla="*/ 1025094 h 2844232"/>
              <a:gd name="connsiteX12" fmla="*/ 3910869 w 4473687"/>
              <a:gd name="connsiteY12" fmla="*/ 1429142 h 2844232"/>
              <a:gd name="connsiteX13" fmla="*/ 4473687 w 4473687"/>
              <a:gd name="connsiteY13" fmla="*/ 1342561 h 2844232"/>
              <a:gd name="connsiteX0" fmla="*/ 0 w 4473687"/>
              <a:gd name="connsiteY0" fmla="*/ 1530154 h 2844232"/>
              <a:gd name="connsiteX1" fmla="*/ 418506 w 4473687"/>
              <a:gd name="connsiteY1" fmla="*/ 1039524 h 2844232"/>
              <a:gd name="connsiteX2" fmla="*/ 591681 w 4473687"/>
              <a:gd name="connsiteY2" fmla="*/ 2179518 h 2844232"/>
              <a:gd name="connsiteX3" fmla="*/ 938031 w 4473687"/>
              <a:gd name="connsiteY3" fmla="*/ 332439 h 2844232"/>
              <a:gd name="connsiteX4" fmla="*/ 1140069 w 4473687"/>
              <a:gd name="connsiteY4" fmla="*/ 2843312 h 2844232"/>
              <a:gd name="connsiteX5" fmla="*/ 1486419 w 4473687"/>
              <a:gd name="connsiteY5" fmla="*/ 543 h 2844232"/>
              <a:gd name="connsiteX6" fmla="*/ 1775044 w 4473687"/>
              <a:gd name="connsiteY6" fmla="*/ 2583566 h 2844232"/>
              <a:gd name="connsiteX7" fmla="*/ 2121394 w 4473687"/>
              <a:gd name="connsiteY7" fmla="*/ 419021 h 2844232"/>
              <a:gd name="connsiteX8" fmla="*/ 2496606 w 4473687"/>
              <a:gd name="connsiteY8" fmla="*/ 2165088 h 2844232"/>
              <a:gd name="connsiteX9" fmla="*/ 2943975 w 4473687"/>
              <a:gd name="connsiteY9" fmla="*/ 635476 h 2844232"/>
              <a:gd name="connsiteX10" fmla="*/ 3290325 w 4473687"/>
              <a:gd name="connsiteY10" fmla="*/ 1573445 h 2844232"/>
              <a:gd name="connsiteX11" fmla="*/ 3622244 w 4473687"/>
              <a:gd name="connsiteY11" fmla="*/ 1025094 h 2844232"/>
              <a:gd name="connsiteX12" fmla="*/ 3910869 w 4473687"/>
              <a:gd name="connsiteY12" fmla="*/ 1356991 h 2844232"/>
              <a:gd name="connsiteX13" fmla="*/ 4473687 w 4473687"/>
              <a:gd name="connsiteY13" fmla="*/ 1342561 h 28442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473687" h="2844232">
                <a:moveTo>
                  <a:pt x="0" y="1530154"/>
                </a:moveTo>
                <a:cubicBezTo>
                  <a:pt x="159946" y="1230725"/>
                  <a:pt x="319893" y="931297"/>
                  <a:pt x="418506" y="1039524"/>
                </a:cubicBezTo>
                <a:cubicBezTo>
                  <a:pt x="517119" y="1147751"/>
                  <a:pt x="505094" y="2297366"/>
                  <a:pt x="591681" y="2179518"/>
                </a:cubicBezTo>
                <a:cubicBezTo>
                  <a:pt x="678269" y="2061671"/>
                  <a:pt x="846633" y="221807"/>
                  <a:pt x="938031" y="332439"/>
                </a:cubicBezTo>
                <a:cubicBezTo>
                  <a:pt x="1029429" y="443071"/>
                  <a:pt x="1048671" y="2898628"/>
                  <a:pt x="1140069" y="2843312"/>
                </a:cubicBezTo>
                <a:cubicBezTo>
                  <a:pt x="1231467" y="2787996"/>
                  <a:pt x="1380590" y="43834"/>
                  <a:pt x="1486419" y="543"/>
                </a:cubicBezTo>
                <a:cubicBezTo>
                  <a:pt x="1592248" y="-42748"/>
                  <a:pt x="1669215" y="2513820"/>
                  <a:pt x="1775044" y="2583566"/>
                </a:cubicBezTo>
                <a:cubicBezTo>
                  <a:pt x="1880873" y="2653312"/>
                  <a:pt x="2001134" y="488767"/>
                  <a:pt x="2121394" y="419021"/>
                </a:cubicBezTo>
                <a:cubicBezTo>
                  <a:pt x="2241654" y="349275"/>
                  <a:pt x="2359509" y="2129012"/>
                  <a:pt x="2496606" y="2165088"/>
                </a:cubicBezTo>
                <a:cubicBezTo>
                  <a:pt x="2633703" y="2201164"/>
                  <a:pt x="2811689" y="734083"/>
                  <a:pt x="2943975" y="635476"/>
                </a:cubicBezTo>
                <a:cubicBezTo>
                  <a:pt x="3076262" y="536869"/>
                  <a:pt x="3177280" y="1508509"/>
                  <a:pt x="3290325" y="1573445"/>
                </a:cubicBezTo>
                <a:cubicBezTo>
                  <a:pt x="3403370" y="1638381"/>
                  <a:pt x="3518820" y="1061170"/>
                  <a:pt x="3622244" y="1025094"/>
                </a:cubicBezTo>
                <a:cubicBezTo>
                  <a:pt x="3725668" y="989018"/>
                  <a:pt x="3768962" y="1304080"/>
                  <a:pt x="3910869" y="1356991"/>
                </a:cubicBezTo>
                <a:cubicBezTo>
                  <a:pt x="4052776" y="1409902"/>
                  <a:pt x="4473687" y="1342561"/>
                  <a:pt x="4473687" y="1342561"/>
                </a:cubicBezTo>
              </a:path>
            </a:pathLst>
          </a:custGeom>
          <a:ln w="82550">
            <a:gradFill flip="none" rotWithShape="1">
              <a:gsLst>
                <a:gs pos="0">
                  <a:srgbClr val="FF0000"/>
                </a:gs>
                <a:gs pos="100000">
                  <a:srgbClr val="FFFF00"/>
                </a:gs>
              </a:gsLst>
              <a:lin ang="0" scaled="1"/>
              <a:tileRect/>
            </a:gradFill>
            <a:headEnd type="oval" w="sm" len="sm"/>
            <a:tailEnd type="stealth"/>
          </a:ln>
          <a:effectLst>
            <a:glow rad="177800">
              <a:srgbClr val="FF541A">
                <a:alpha val="58000"/>
              </a:srgbClr>
            </a:glow>
            <a:softEdge rad="12700"/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457200" y="304800"/>
            <a:ext cx="8229600" cy="5334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>
              <a:defRPr/>
            </a:pPr>
            <a:r>
              <a:rPr lang="en-US" sz="2800" b="1" dirty="0" smtClean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Photonic reagents: Probing (FPs)</a:t>
            </a:r>
            <a:endParaRPr lang="en-US" sz="2800" b="1" dirty="0">
              <a:solidFill>
                <a:schemeClr val="bg1"/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7" name="Picture 6" descr="200px-Gluehlampe_01_KMJ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32865">
            <a:off x="5360124" y="1661483"/>
            <a:ext cx="740502" cy="1229233"/>
          </a:xfrm>
          <a:prstGeom prst="rect">
            <a:avLst/>
          </a:prstGeom>
          <a:effectLst>
            <a:glow rad="520700">
              <a:srgbClr val="FFEBC9"/>
            </a:glow>
          </a:effectLst>
        </p:spPr>
      </p:pic>
      <p:sp>
        <p:nvSpPr>
          <p:cNvPr id="8" name="TextBox 7"/>
          <p:cNvSpPr txBox="1"/>
          <p:nvPr/>
        </p:nvSpPr>
        <p:spPr>
          <a:xfrm>
            <a:off x="7101545" y="1842769"/>
            <a:ext cx="201092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200" dirty="0" smtClean="0"/>
              <a:t>Incoherent light</a:t>
            </a:r>
          </a:p>
          <a:p>
            <a:pPr algn="ctr"/>
            <a:r>
              <a:rPr lang="en-US" sz="2200" dirty="0" smtClean="0"/>
              <a:t>or CW laser</a:t>
            </a:r>
            <a:endParaRPr lang="en-US" sz="2200" dirty="0"/>
          </a:p>
        </p:txBody>
      </p:sp>
      <p:sp>
        <p:nvSpPr>
          <p:cNvPr id="9" name="TextBox 8"/>
          <p:cNvSpPr txBox="1"/>
          <p:nvPr/>
        </p:nvSpPr>
        <p:spPr>
          <a:xfrm>
            <a:off x="7463579" y="3489753"/>
            <a:ext cx="128122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200" dirty="0" smtClean="0"/>
              <a:t>Photonic </a:t>
            </a:r>
          </a:p>
          <a:p>
            <a:pPr algn="ctr"/>
            <a:r>
              <a:rPr lang="en-US" sz="2200" dirty="0" smtClean="0"/>
              <a:t>reagent 1</a:t>
            </a:r>
            <a:endParaRPr lang="en-US" sz="2200" dirty="0"/>
          </a:p>
        </p:txBody>
      </p:sp>
      <p:sp>
        <p:nvSpPr>
          <p:cNvPr id="10" name="TextBox 9"/>
          <p:cNvSpPr txBox="1"/>
          <p:nvPr/>
        </p:nvSpPr>
        <p:spPr>
          <a:xfrm>
            <a:off x="7463579" y="4990545"/>
            <a:ext cx="128122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200" dirty="0" smtClean="0"/>
              <a:t>Photonic </a:t>
            </a:r>
          </a:p>
          <a:p>
            <a:pPr algn="ctr"/>
            <a:r>
              <a:rPr lang="en-US" sz="2200" dirty="0" smtClean="0"/>
              <a:t>reagent 2</a:t>
            </a:r>
            <a:endParaRPr lang="en-US" sz="2200" dirty="0"/>
          </a:p>
        </p:txBody>
      </p:sp>
      <p:pic>
        <p:nvPicPr>
          <p:cNvPr id="11" name="Picture 10" descr="images.jp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37467" y="1673532"/>
            <a:ext cx="889819" cy="1371600"/>
          </a:xfrm>
          <a:prstGeom prst="rect">
            <a:avLst/>
          </a:prstGeom>
        </p:spPr>
      </p:pic>
      <p:pic>
        <p:nvPicPr>
          <p:cNvPr id="12" name="Picture 11" descr="images.jp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37467" y="5074186"/>
            <a:ext cx="889819" cy="1371600"/>
          </a:xfrm>
          <a:prstGeom prst="rect">
            <a:avLst/>
          </a:prstGeom>
        </p:spPr>
      </p:pic>
      <p:pic>
        <p:nvPicPr>
          <p:cNvPr id="13" name="Picture 12" descr="images.jp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37467" y="3362753"/>
            <a:ext cx="889819" cy="13716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44" b="9184"/>
          <a:stretch/>
        </p:blipFill>
        <p:spPr>
          <a:xfrm>
            <a:off x="576908" y="1268724"/>
            <a:ext cx="2249311" cy="173004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32" b="8932"/>
          <a:stretch/>
        </p:blipFill>
        <p:spPr>
          <a:xfrm>
            <a:off x="592667" y="3080534"/>
            <a:ext cx="2233552" cy="169943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79" b="8586"/>
          <a:stretch/>
        </p:blipFill>
        <p:spPr>
          <a:xfrm>
            <a:off x="606779" y="4951573"/>
            <a:ext cx="2219440" cy="1711245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3352801" y="894645"/>
            <a:ext cx="113850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/>
              <a:t>Samples </a:t>
            </a:r>
            <a:endParaRPr lang="en-US" sz="2200" dirty="0"/>
          </a:p>
        </p:txBody>
      </p:sp>
      <p:sp>
        <p:nvSpPr>
          <p:cNvPr id="18" name="TextBox 17"/>
          <p:cNvSpPr txBox="1"/>
          <p:nvPr/>
        </p:nvSpPr>
        <p:spPr>
          <a:xfrm>
            <a:off x="536224" y="837837"/>
            <a:ext cx="210501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/>
              <a:t>Emission spectra</a:t>
            </a:r>
            <a:endParaRPr lang="en-US" sz="2200" dirty="0"/>
          </a:p>
        </p:txBody>
      </p:sp>
      <p:sp>
        <p:nvSpPr>
          <p:cNvPr id="19" name="TextBox 18"/>
          <p:cNvSpPr txBox="1"/>
          <p:nvPr/>
        </p:nvSpPr>
        <p:spPr>
          <a:xfrm>
            <a:off x="5212646" y="890548"/>
            <a:ext cx="168306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/>
              <a:t>Light sources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2177314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 txBox="1">
            <a:spLocks/>
          </p:cNvSpPr>
          <p:nvPr/>
        </p:nvSpPr>
        <p:spPr bwMode="auto">
          <a:xfrm>
            <a:off x="457200" y="304800"/>
            <a:ext cx="8229600" cy="5334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>
              <a:defRPr/>
            </a:pPr>
            <a:r>
              <a:rPr lang="en-US" sz="2800" b="1" dirty="0" smtClean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Photonic reagents: Probing (FPs)</a:t>
            </a:r>
            <a:endParaRPr lang="en-US" sz="2800" b="1" dirty="0">
              <a:solidFill>
                <a:schemeClr val="bg1"/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29300" y="1122950"/>
            <a:ext cx="3216752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dirty="0" smtClean="0"/>
              <a:t>Excited electronic state</a:t>
            </a:r>
            <a:endParaRPr lang="en-US" sz="2500" dirty="0"/>
          </a:p>
        </p:txBody>
      </p:sp>
      <p:sp>
        <p:nvSpPr>
          <p:cNvPr id="18" name="TextBox 17"/>
          <p:cNvSpPr txBox="1"/>
          <p:nvPr/>
        </p:nvSpPr>
        <p:spPr>
          <a:xfrm>
            <a:off x="627994" y="6103101"/>
            <a:ext cx="3265281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dirty="0"/>
              <a:t>G</a:t>
            </a:r>
            <a:r>
              <a:rPr lang="en-US" sz="2500" dirty="0" smtClean="0"/>
              <a:t>round electronic state</a:t>
            </a:r>
            <a:endParaRPr lang="en-US" sz="2500" dirty="0"/>
          </a:p>
        </p:txBody>
      </p:sp>
      <p:cxnSp>
        <p:nvCxnSpPr>
          <p:cNvPr id="19" name="Straight Arrow Connector 18"/>
          <p:cNvCxnSpPr/>
          <p:nvPr/>
        </p:nvCxnSpPr>
        <p:spPr>
          <a:xfrm flipH="1" flipV="1">
            <a:off x="4628438" y="3781778"/>
            <a:ext cx="28222" cy="1241777"/>
          </a:xfrm>
          <a:prstGeom prst="straightConnector1">
            <a:avLst/>
          </a:prstGeom>
          <a:ln w="50800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 flipV="1">
            <a:off x="4604706" y="2737556"/>
            <a:ext cx="23732" cy="1044222"/>
          </a:xfrm>
          <a:prstGeom prst="straightConnector1">
            <a:avLst/>
          </a:prstGeom>
          <a:ln w="50800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H="1" flipV="1">
            <a:off x="5192883" y="2737555"/>
            <a:ext cx="14110" cy="2286000"/>
          </a:xfrm>
          <a:prstGeom prst="straightConnector1">
            <a:avLst/>
          </a:prstGeom>
          <a:ln w="508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Freeform 21"/>
          <p:cNvSpPr/>
          <p:nvPr/>
        </p:nvSpPr>
        <p:spPr>
          <a:xfrm rot="9639407">
            <a:off x="5393665" y="3535757"/>
            <a:ext cx="2373983" cy="553881"/>
          </a:xfrm>
          <a:custGeom>
            <a:avLst/>
            <a:gdLst>
              <a:gd name="connsiteX0" fmla="*/ 0 w 4516981"/>
              <a:gd name="connsiteY0" fmla="*/ 1530154 h 2844232"/>
              <a:gd name="connsiteX1" fmla="*/ 418506 w 4516981"/>
              <a:gd name="connsiteY1" fmla="*/ 1039524 h 2844232"/>
              <a:gd name="connsiteX2" fmla="*/ 591681 w 4516981"/>
              <a:gd name="connsiteY2" fmla="*/ 2179518 h 2844232"/>
              <a:gd name="connsiteX3" fmla="*/ 938031 w 4516981"/>
              <a:gd name="connsiteY3" fmla="*/ 332439 h 2844232"/>
              <a:gd name="connsiteX4" fmla="*/ 1140069 w 4516981"/>
              <a:gd name="connsiteY4" fmla="*/ 2843312 h 2844232"/>
              <a:gd name="connsiteX5" fmla="*/ 1486419 w 4516981"/>
              <a:gd name="connsiteY5" fmla="*/ 543 h 2844232"/>
              <a:gd name="connsiteX6" fmla="*/ 1775044 w 4516981"/>
              <a:gd name="connsiteY6" fmla="*/ 2583566 h 2844232"/>
              <a:gd name="connsiteX7" fmla="*/ 2121394 w 4516981"/>
              <a:gd name="connsiteY7" fmla="*/ 419021 h 2844232"/>
              <a:gd name="connsiteX8" fmla="*/ 2496606 w 4516981"/>
              <a:gd name="connsiteY8" fmla="*/ 2165088 h 2844232"/>
              <a:gd name="connsiteX9" fmla="*/ 2943975 w 4516981"/>
              <a:gd name="connsiteY9" fmla="*/ 635476 h 2844232"/>
              <a:gd name="connsiteX10" fmla="*/ 3290325 w 4516981"/>
              <a:gd name="connsiteY10" fmla="*/ 1573445 h 2844232"/>
              <a:gd name="connsiteX11" fmla="*/ 3665537 w 4516981"/>
              <a:gd name="connsiteY11" fmla="*/ 952942 h 2844232"/>
              <a:gd name="connsiteX12" fmla="*/ 4271650 w 4516981"/>
              <a:gd name="connsiteY12" fmla="*/ 1414712 h 2844232"/>
              <a:gd name="connsiteX13" fmla="*/ 4516981 w 4516981"/>
              <a:gd name="connsiteY13" fmla="*/ 1443573 h 2844232"/>
              <a:gd name="connsiteX0" fmla="*/ 0 w 4516981"/>
              <a:gd name="connsiteY0" fmla="*/ 1530154 h 2844232"/>
              <a:gd name="connsiteX1" fmla="*/ 418506 w 4516981"/>
              <a:gd name="connsiteY1" fmla="*/ 1039524 h 2844232"/>
              <a:gd name="connsiteX2" fmla="*/ 591681 w 4516981"/>
              <a:gd name="connsiteY2" fmla="*/ 2179518 h 2844232"/>
              <a:gd name="connsiteX3" fmla="*/ 938031 w 4516981"/>
              <a:gd name="connsiteY3" fmla="*/ 332439 h 2844232"/>
              <a:gd name="connsiteX4" fmla="*/ 1140069 w 4516981"/>
              <a:gd name="connsiteY4" fmla="*/ 2843312 h 2844232"/>
              <a:gd name="connsiteX5" fmla="*/ 1486419 w 4516981"/>
              <a:gd name="connsiteY5" fmla="*/ 543 h 2844232"/>
              <a:gd name="connsiteX6" fmla="*/ 1775044 w 4516981"/>
              <a:gd name="connsiteY6" fmla="*/ 2583566 h 2844232"/>
              <a:gd name="connsiteX7" fmla="*/ 2121394 w 4516981"/>
              <a:gd name="connsiteY7" fmla="*/ 419021 h 2844232"/>
              <a:gd name="connsiteX8" fmla="*/ 2496606 w 4516981"/>
              <a:gd name="connsiteY8" fmla="*/ 2165088 h 2844232"/>
              <a:gd name="connsiteX9" fmla="*/ 2943975 w 4516981"/>
              <a:gd name="connsiteY9" fmla="*/ 635476 h 2844232"/>
              <a:gd name="connsiteX10" fmla="*/ 3290325 w 4516981"/>
              <a:gd name="connsiteY10" fmla="*/ 1573445 h 2844232"/>
              <a:gd name="connsiteX11" fmla="*/ 3665537 w 4516981"/>
              <a:gd name="connsiteY11" fmla="*/ 952942 h 2844232"/>
              <a:gd name="connsiteX12" fmla="*/ 3910869 w 4516981"/>
              <a:gd name="connsiteY12" fmla="*/ 1602306 h 2844232"/>
              <a:gd name="connsiteX13" fmla="*/ 4516981 w 4516981"/>
              <a:gd name="connsiteY13" fmla="*/ 1443573 h 2844232"/>
              <a:gd name="connsiteX0" fmla="*/ 0 w 4516981"/>
              <a:gd name="connsiteY0" fmla="*/ 1530154 h 2844232"/>
              <a:gd name="connsiteX1" fmla="*/ 418506 w 4516981"/>
              <a:gd name="connsiteY1" fmla="*/ 1039524 h 2844232"/>
              <a:gd name="connsiteX2" fmla="*/ 591681 w 4516981"/>
              <a:gd name="connsiteY2" fmla="*/ 2179518 h 2844232"/>
              <a:gd name="connsiteX3" fmla="*/ 938031 w 4516981"/>
              <a:gd name="connsiteY3" fmla="*/ 332439 h 2844232"/>
              <a:gd name="connsiteX4" fmla="*/ 1140069 w 4516981"/>
              <a:gd name="connsiteY4" fmla="*/ 2843312 h 2844232"/>
              <a:gd name="connsiteX5" fmla="*/ 1486419 w 4516981"/>
              <a:gd name="connsiteY5" fmla="*/ 543 h 2844232"/>
              <a:gd name="connsiteX6" fmla="*/ 1775044 w 4516981"/>
              <a:gd name="connsiteY6" fmla="*/ 2583566 h 2844232"/>
              <a:gd name="connsiteX7" fmla="*/ 2121394 w 4516981"/>
              <a:gd name="connsiteY7" fmla="*/ 419021 h 2844232"/>
              <a:gd name="connsiteX8" fmla="*/ 2496606 w 4516981"/>
              <a:gd name="connsiteY8" fmla="*/ 2165088 h 2844232"/>
              <a:gd name="connsiteX9" fmla="*/ 2943975 w 4516981"/>
              <a:gd name="connsiteY9" fmla="*/ 635476 h 2844232"/>
              <a:gd name="connsiteX10" fmla="*/ 3290325 w 4516981"/>
              <a:gd name="connsiteY10" fmla="*/ 1573445 h 2844232"/>
              <a:gd name="connsiteX11" fmla="*/ 3665537 w 4516981"/>
              <a:gd name="connsiteY11" fmla="*/ 952942 h 2844232"/>
              <a:gd name="connsiteX12" fmla="*/ 3910869 w 4516981"/>
              <a:gd name="connsiteY12" fmla="*/ 1602306 h 2844232"/>
              <a:gd name="connsiteX13" fmla="*/ 4516981 w 4516981"/>
              <a:gd name="connsiteY13" fmla="*/ 1443573 h 2844232"/>
              <a:gd name="connsiteX0" fmla="*/ 0 w 4516981"/>
              <a:gd name="connsiteY0" fmla="*/ 1530154 h 2844232"/>
              <a:gd name="connsiteX1" fmla="*/ 418506 w 4516981"/>
              <a:gd name="connsiteY1" fmla="*/ 1039524 h 2844232"/>
              <a:gd name="connsiteX2" fmla="*/ 591681 w 4516981"/>
              <a:gd name="connsiteY2" fmla="*/ 2179518 h 2844232"/>
              <a:gd name="connsiteX3" fmla="*/ 938031 w 4516981"/>
              <a:gd name="connsiteY3" fmla="*/ 332439 h 2844232"/>
              <a:gd name="connsiteX4" fmla="*/ 1140069 w 4516981"/>
              <a:gd name="connsiteY4" fmla="*/ 2843312 h 2844232"/>
              <a:gd name="connsiteX5" fmla="*/ 1486419 w 4516981"/>
              <a:gd name="connsiteY5" fmla="*/ 543 h 2844232"/>
              <a:gd name="connsiteX6" fmla="*/ 1775044 w 4516981"/>
              <a:gd name="connsiteY6" fmla="*/ 2583566 h 2844232"/>
              <a:gd name="connsiteX7" fmla="*/ 2121394 w 4516981"/>
              <a:gd name="connsiteY7" fmla="*/ 419021 h 2844232"/>
              <a:gd name="connsiteX8" fmla="*/ 2496606 w 4516981"/>
              <a:gd name="connsiteY8" fmla="*/ 2165088 h 2844232"/>
              <a:gd name="connsiteX9" fmla="*/ 2943975 w 4516981"/>
              <a:gd name="connsiteY9" fmla="*/ 635476 h 2844232"/>
              <a:gd name="connsiteX10" fmla="*/ 3290325 w 4516981"/>
              <a:gd name="connsiteY10" fmla="*/ 1573445 h 2844232"/>
              <a:gd name="connsiteX11" fmla="*/ 3622244 w 4516981"/>
              <a:gd name="connsiteY11" fmla="*/ 1025094 h 2844232"/>
              <a:gd name="connsiteX12" fmla="*/ 3910869 w 4516981"/>
              <a:gd name="connsiteY12" fmla="*/ 1602306 h 2844232"/>
              <a:gd name="connsiteX13" fmla="*/ 4516981 w 4516981"/>
              <a:gd name="connsiteY13" fmla="*/ 1443573 h 2844232"/>
              <a:gd name="connsiteX0" fmla="*/ 0 w 4516981"/>
              <a:gd name="connsiteY0" fmla="*/ 1530154 h 2844232"/>
              <a:gd name="connsiteX1" fmla="*/ 418506 w 4516981"/>
              <a:gd name="connsiteY1" fmla="*/ 1039524 h 2844232"/>
              <a:gd name="connsiteX2" fmla="*/ 591681 w 4516981"/>
              <a:gd name="connsiteY2" fmla="*/ 2179518 h 2844232"/>
              <a:gd name="connsiteX3" fmla="*/ 938031 w 4516981"/>
              <a:gd name="connsiteY3" fmla="*/ 332439 h 2844232"/>
              <a:gd name="connsiteX4" fmla="*/ 1140069 w 4516981"/>
              <a:gd name="connsiteY4" fmla="*/ 2843312 h 2844232"/>
              <a:gd name="connsiteX5" fmla="*/ 1486419 w 4516981"/>
              <a:gd name="connsiteY5" fmla="*/ 543 h 2844232"/>
              <a:gd name="connsiteX6" fmla="*/ 1775044 w 4516981"/>
              <a:gd name="connsiteY6" fmla="*/ 2583566 h 2844232"/>
              <a:gd name="connsiteX7" fmla="*/ 2121394 w 4516981"/>
              <a:gd name="connsiteY7" fmla="*/ 419021 h 2844232"/>
              <a:gd name="connsiteX8" fmla="*/ 2496606 w 4516981"/>
              <a:gd name="connsiteY8" fmla="*/ 2165088 h 2844232"/>
              <a:gd name="connsiteX9" fmla="*/ 2943975 w 4516981"/>
              <a:gd name="connsiteY9" fmla="*/ 635476 h 2844232"/>
              <a:gd name="connsiteX10" fmla="*/ 3290325 w 4516981"/>
              <a:gd name="connsiteY10" fmla="*/ 1573445 h 2844232"/>
              <a:gd name="connsiteX11" fmla="*/ 3622244 w 4516981"/>
              <a:gd name="connsiteY11" fmla="*/ 1025094 h 2844232"/>
              <a:gd name="connsiteX12" fmla="*/ 3910869 w 4516981"/>
              <a:gd name="connsiteY12" fmla="*/ 1429142 h 2844232"/>
              <a:gd name="connsiteX13" fmla="*/ 4516981 w 4516981"/>
              <a:gd name="connsiteY13" fmla="*/ 1443573 h 2844232"/>
              <a:gd name="connsiteX0" fmla="*/ 0 w 4473687"/>
              <a:gd name="connsiteY0" fmla="*/ 1530154 h 2844232"/>
              <a:gd name="connsiteX1" fmla="*/ 418506 w 4473687"/>
              <a:gd name="connsiteY1" fmla="*/ 1039524 h 2844232"/>
              <a:gd name="connsiteX2" fmla="*/ 591681 w 4473687"/>
              <a:gd name="connsiteY2" fmla="*/ 2179518 h 2844232"/>
              <a:gd name="connsiteX3" fmla="*/ 938031 w 4473687"/>
              <a:gd name="connsiteY3" fmla="*/ 332439 h 2844232"/>
              <a:gd name="connsiteX4" fmla="*/ 1140069 w 4473687"/>
              <a:gd name="connsiteY4" fmla="*/ 2843312 h 2844232"/>
              <a:gd name="connsiteX5" fmla="*/ 1486419 w 4473687"/>
              <a:gd name="connsiteY5" fmla="*/ 543 h 2844232"/>
              <a:gd name="connsiteX6" fmla="*/ 1775044 w 4473687"/>
              <a:gd name="connsiteY6" fmla="*/ 2583566 h 2844232"/>
              <a:gd name="connsiteX7" fmla="*/ 2121394 w 4473687"/>
              <a:gd name="connsiteY7" fmla="*/ 419021 h 2844232"/>
              <a:gd name="connsiteX8" fmla="*/ 2496606 w 4473687"/>
              <a:gd name="connsiteY8" fmla="*/ 2165088 h 2844232"/>
              <a:gd name="connsiteX9" fmla="*/ 2943975 w 4473687"/>
              <a:gd name="connsiteY9" fmla="*/ 635476 h 2844232"/>
              <a:gd name="connsiteX10" fmla="*/ 3290325 w 4473687"/>
              <a:gd name="connsiteY10" fmla="*/ 1573445 h 2844232"/>
              <a:gd name="connsiteX11" fmla="*/ 3622244 w 4473687"/>
              <a:gd name="connsiteY11" fmla="*/ 1025094 h 2844232"/>
              <a:gd name="connsiteX12" fmla="*/ 3910869 w 4473687"/>
              <a:gd name="connsiteY12" fmla="*/ 1429142 h 2844232"/>
              <a:gd name="connsiteX13" fmla="*/ 4473687 w 4473687"/>
              <a:gd name="connsiteY13" fmla="*/ 1342561 h 2844232"/>
              <a:gd name="connsiteX0" fmla="*/ 0 w 4473687"/>
              <a:gd name="connsiteY0" fmla="*/ 1530154 h 2844232"/>
              <a:gd name="connsiteX1" fmla="*/ 418506 w 4473687"/>
              <a:gd name="connsiteY1" fmla="*/ 1039524 h 2844232"/>
              <a:gd name="connsiteX2" fmla="*/ 591681 w 4473687"/>
              <a:gd name="connsiteY2" fmla="*/ 2179518 h 2844232"/>
              <a:gd name="connsiteX3" fmla="*/ 938031 w 4473687"/>
              <a:gd name="connsiteY3" fmla="*/ 332439 h 2844232"/>
              <a:gd name="connsiteX4" fmla="*/ 1140069 w 4473687"/>
              <a:gd name="connsiteY4" fmla="*/ 2843312 h 2844232"/>
              <a:gd name="connsiteX5" fmla="*/ 1486419 w 4473687"/>
              <a:gd name="connsiteY5" fmla="*/ 543 h 2844232"/>
              <a:gd name="connsiteX6" fmla="*/ 1775044 w 4473687"/>
              <a:gd name="connsiteY6" fmla="*/ 2583566 h 2844232"/>
              <a:gd name="connsiteX7" fmla="*/ 2121394 w 4473687"/>
              <a:gd name="connsiteY7" fmla="*/ 419021 h 2844232"/>
              <a:gd name="connsiteX8" fmla="*/ 2496606 w 4473687"/>
              <a:gd name="connsiteY8" fmla="*/ 2165088 h 2844232"/>
              <a:gd name="connsiteX9" fmla="*/ 2943975 w 4473687"/>
              <a:gd name="connsiteY9" fmla="*/ 635476 h 2844232"/>
              <a:gd name="connsiteX10" fmla="*/ 3290325 w 4473687"/>
              <a:gd name="connsiteY10" fmla="*/ 1573445 h 2844232"/>
              <a:gd name="connsiteX11" fmla="*/ 3622244 w 4473687"/>
              <a:gd name="connsiteY11" fmla="*/ 1025094 h 2844232"/>
              <a:gd name="connsiteX12" fmla="*/ 3910869 w 4473687"/>
              <a:gd name="connsiteY12" fmla="*/ 1356991 h 2844232"/>
              <a:gd name="connsiteX13" fmla="*/ 4473687 w 4473687"/>
              <a:gd name="connsiteY13" fmla="*/ 1342561 h 28442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473687" h="2844232">
                <a:moveTo>
                  <a:pt x="0" y="1530154"/>
                </a:moveTo>
                <a:cubicBezTo>
                  <a:pt x="159946" y="1230725"/>
                  <a:pt x="319893" y="931297"/>
                  <a:pt x="418506" y="1039524"/>
                </a:cubicBezTo>
                <a:cubicBezTo>
                  <a:pt x="517119" y="1147751"/>
                  <a:pt x="505094" y="2297366"/>
                  <a:pt x="591681" y="2179518"/>
                </a:cubicBezTo>
                <a:cubicBezTo>
                  <a:pt x="678269" y="2061671"/>
                  <a:pt x="846633" y="221807"/>
                  <a:pt x="938031" y="332439"/>
                </a:cubicBezTo>
                <a:cubicBezTo>
                  <a:pt x="1029429" y="443071"/>
                  <a:pt x="1048671" y="2898628"/>
                  <a:pt x="1140069" y="2843312"/>
                </a:cubicBezTo>
                <a:cubicBezTo>
                  <a:pt x="1231467" y="2787996"/>
                  <a:pt x="1380590" y="43834"/>
                  <a:pt x="1486419" y="543"/>
                </a:cubicBezTo>
                <a:cubicBezTo>
                  <a:pt x="1592248" y="-42748"/>
                  <a:pt x="1669215" y="2513820"/>
                  <a:pt x="1775044" y="2583566"/>
                </a:cubicBezTo>
                <a:cubicBezTo>
                  <a:pt x="1880873" y="2653312"/>
                  <a:pt x="2001134" y="488767"/>
                  <a:pt x="2121394" y="419021"/>
                </a:cubicBezTo>
                <a:cubicBezTo>
                  <a:pt x="2241654" y="349275"/>
                  <a:pt x="2359509" y="2129012"/>
                  <a:pt x="2496606" y="2165088"/>
                </a:cubicBezTo>
                <a:cubicBezTo>
                  <a:pt x="2633703" y="2201164"/>
                  <a:pt x="2811689" y="734083"/>
                  <a:pt x="2943975" y="635476"/>
                </a:cubicBezTo>
                <a:cubicBezTo>
                  <a:pt x="3076262" y="536869"/>
                  <a:pt x="3177280" y="1508509"/>
                  <a:pt x="3290325" y="1573445"/>
                </a:cubicBezTo>
                <a:cubicBezTo>
                  <a:pt x="3403370" y="1638381"/>
                  <a:pt x="3518820" y="1061170"/>
                  <a:pt x="3622244" y="1025094"/>
                </a:cubicBezTo>
                <a:cubicBezTo>
                  <a:pt x="3725668" y="989018"/>
                  <a:pt x="3768962" y="1304080"/>
                  <a:pt x="3910869" y="1356991"/>
                </a:cubicBezTo>
                <a:cubicBezTo>
                  <a:pt x="4052776" y="1409902"/>
                  <a:pt x="4473687" y="1342561"/>
                  <a:pt x="4473687" y="1342561"/>
                </a:cubicBezTo>
              </a:path>
            </a:pathLst>
          </a:custGeom>
          <a:ln w="82550">
            <a:gradFill flip="none" rotWithShape="1">
              <a:gsLst>
                <a:gs pos="0">
                  <a:srgbClr val="FF0000"/>
                </a:gs>
                <a:gs pos="100000">
                  <a:srgbClr val="FFFF00"/>
                </a:gs>
              </a:gsLst>
              <a:lin ang="0" scaled="1"/>
              <a:tileRect/>
            </a:gradFill>
            <a:headEnd type="oval" w="sm" len="sm"/>
            <a:tailEnd type="stealth"/>
          </a:ln>
          <a:effectLst>
            <a:glow rad="177800">
              <a:srgbClr val="FF541A">
                <a:alpha val="58000"/>
              </a:srgbClr>
            </a:glow>
            <a:softEdge rad="12700"/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5997214" y="2243732"/>
            <a:ext cx="1341834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500" dirty="0" smtClean="0"/>
              <a:t>Photonic </a:t>
            </a:r>
          </a:p>
          <a:p>
            <a:pPr algn="ctr"/>
            <a:r>
              <a:rPr lang="en-US" sz="2500" dirty="0" smtClean="0"/>
              <a:t>reagent</a:t>
            </a:r>
            <a:endParaRPr lang="en-US" sz="2500" dirty="0"/>
          </a:p>
        </p:txBody>
      </p:sp>
      <p:pic>
        <p:nvPicPr>
          <p:cNvPr id="24" name="Picture 23" descr="1024px-GFP_structure.pn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326"/>
                    </a14:imgEffect>
                    <a14:imgEffect>
                      <a14:saturation sat="4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40081">
            <a:off x="3847501" y="729790"/>
            <a:ext cx="2184799" cy="2190871"/>
          </a:xfrm>
          <a:prstGeom prst="rect">
            <a:avLst/>
          </a:prstGeom>
        </p:spPr>
      </p:pic>
      <p:cxnSp>
        <p:nvCxnSpPr>
          <p:cNvPr id="27" name="Straight Arrow Connector 26"/>
          <p:cNvCxnSpPr/>
          <p:nvPr/>
        </p:nvCxnSpPr>
        <p:spPr>
          <a:xfrm flipH="1">
            <a:off x="3400776" y="1905001"/>
            <a:ext cx="647720" cy="437445"/>
          </a:xfrm>
          <a:prstGeom prst="straightConnector1">
            <a:avLst/>
          </a:prstGeom>
          <a:ln w="50800">
            <a:solidFill>
              <a:schemeClr val="bg1">
                <a:lumMod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1298229" y="1766616"/>
            <a:ext cx="22092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Vibrational relaxation</a:t>
            </a:r>
          </a:p>
        </p:txBody>
      </p:sp>
      <p:pic>
        <p:nvPicPr>
          <p:cNvPr id="34" name="Picture 33" descr="1024px-GFP_structure.png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326"/>
                    </a14:imgEffect>
                    <a14:imgEffect>
                      <a14:saturation sat="2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40081">
            <a:off x="2074920" y="2284072"/>
            <a:ext cx="1843153" cy="1848275"/>
          </a:xfrm>
          <a:prstGeom prst="rect">
            <a:avLst/>
          </a:prstGeom>
        </p:spPr>
      </p:pic>
      <p:cxnSp>
        <p:nvCxnSpPr>
          <p:cNvPr id="37" name="Straight Arrow Connector 36"/>
          <p:cNvCxnSpPr/>
          <p:nvPr/>
        </p:nvCxnSpPr>
        <p:spPr>
          <a:xfrm>
            <a:off x="2991555" y="4213170"/>
            <a:ext cx="1142999" cy="1374830"/>
          </a:xfrm>
          <a:prstGeom prst="straightConnector1">
            <a:avLst/>
          </a:prstGeom>
          <a:ln w="50800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Freeform 39"/>
          <p:cNvSpPr/>
          <p:nvPr/>
        </p:nvSpPr>
        <p:spPr>
          <a:xfrm rot="9866837">
            <a:off x="449002" y="4574807"/>
            <a:ext cx="2720488" cy="938899"/>
          </a:xfrm>
          <a:custGeom>
            <a:avLst/>
            <a:gdLst>
              <a:gd name="connsiteX0" fmla="*/ 0 w 4445000"/>
              <a:gd name="connsiteY0" fmla="*/ 646564 h 1140471"/>
              <a:gd name="connsiteX1" fmla="*/ 677334 w 4445000"/>
              <a:gd name="connsiteY1" fmla="*/ 646564 h 1140471"/>
              <a:gd name="connsiteX2" fmla="*/ 790223 w 4445000"/>
              <a:gd name="connsiteY2" fmla="*/ 844120 h 1140471"/>
              <a:gd name="connsiteX3" fmla="*/ 1001889 w 4445000"/>
              <a:gd name="connsiteY3" fmla="*/ 336120 h 1140471"/>
              <a:gd name="connsiteX4" fmla="*/ 1213556 w 4445000"/>
              <a:gd name="connsiteY4" fmla="*/ 942898 h 1140471"/>
              <a:gd name="connsiteX5" fmla="*/ 1425223 w 4445000"/>
              <a:gd name="connsiteY5" fmla="*/ 561898 h 1140471"/>
              <a:gd name="connsiteX6" fmla="*/ 1566334 w 4445000"/>
              <a:gd name="connsiteY6" fmla="*/ 773564 h 1140471"/>
              <a:gd name="connsiteX7" fmla="*/ 1792111 w 4445000"/>
              <a:gd name="connsiteY7" fmla="*/ 195009 h 1140471"/>
              <a:gd name="connsiteX8" fmla="*/ 2046111 w 4445000"/>
              <a:gd name="connsiteY8" fmla="*/ 1140453 h 1140471"/>
              <a:gd name="connsiteX9" fmla="*/ 2342445 w 4445000"/>
              <a:gd name="connsiteY9" fmla="*/ 166786 h 1140471"/>
              <a:gd name="connsiteX10" fmla="*/ 2582334 w 4445000"/>
              <a:gd name="connsiteY10" fmla="*/ 1041675 h 1140471"/>
              <a:gd name="connsiteX11" fmla="*/ 2836334 w 4445000"/>
              <a:gd name="connsiteY11" fmla="*/ 392564 h 1140471"/>
              <a:gd name="connsiteX12" fmla="*/ 3005667 w 4445000"/>
              <a:gd name="connsiteY12" fmla="*/ 801786 h 1140471"/>
              <a:gd name="connsiteX13" fmla="*/ 3259667 w 4445000"/>
              <a:gd name="connsiteY13" fmla="*/ 11564 h 1140471"/>
              <a:gd name="connsiteX14" fmla="*/ 3344334 w 4445000"/>
              <a:gd name="connsiteY14" fmla="*/ 322009 h 1140471"/>
              <a:gd name="connsiteX15" fmla="*/ 3443111 w 4445000"/>
              <a:gd name="connsiteY15" fmla="*/ 195009 h 1140471"/>
              <a:gd name="connsiteX16" fmla="*/ 3584223 w 4445000"/>
              <a:gd name="connsiteY16" fmla="*/ 773564 h 1140471"/>
              <a:gd name="connsiteX17" fmla="*/ 3810000 w 4445000"/>
              <a:gd name="connsiteY17" fmla="*/ 590120 h 1140471"/>
              <a:gd name="connsiteX18" fmla="*/ 4445000 w 4445000"/>
              <a:gd name="connsiteY18" fmla="*/ 576009 h 11404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445000" h="1140471">
                <a:moveTo>
                  <a:pt x="0" y="646564"/>
                </a:moveTo>
                <a:cubicBezTo>
                  <a:pt x="272815" y="630101"/>
                  <a:pt x="545630" y="613638"/>
                  <a:pt x="677334" y="646564"/>
                </a:cubicBezTo>
                <a:cubicBezTo>
                  <a:pt x="809038" y="679490"/>
                  <a:pt x="736131" y="895861"/>
                  <a:pt x="790223" y="844120"/>
                </a:cubicBezTo>
                <a:cubicBezTo>
                  <a:pt x="844315" y="792379"/>
                  <a:pt x="931334" y="319657"/>
                  <a:pt x="1001889" y="336120"/>
                </a:cubicBezTo>
                <a:cubicBezTo>
                  <a:pt x="1072445" y="352583"/>
                  <a:pt x="1143000" y="905268"/>
                  <a:pt x="1213556" y="942898"/>
                </a:cubicBezTo>
                <a:cubicBezTo>
                  <a:pt x="1284112" y="980528"/>
                  <a:pt x="1366427" y="590120"/>
                  <a:pt x="1425223" y="561898"/>
                </a:cubicBezTo>
                <a:cubicBezTo>
                  <a:pt x="1484019" y="533676"/>
                  <a:pt x="1505186" y="834712"/>
                  <a:pt x="1566334" y="773564"/>
                </a:cubicBezTo>
                <a:cubicBezTo>
                  <a:pt x="1627482" y="712416"/>
                  <a:pt x="1712148" y="133861"/>
                  <a:pt x="1792111" y="195009"/>
                </a:cubicBezTo>
                <a:cubicBezTo>
                  <a:pt x="1872074" y="256157"/>
                  <a:pt x="1954389" y="1145157"/>
                  <a:pt x="2046111" y="1140453"/>
                </a:cubicBezTo>
                <a:cubicBezTo>
                  <a:pt x="2137833" y="1135749"/>
                  <a:pt x="2253075" y="183249"/>
                  <a:pt x="2342445" y="166786"/>
                </a:cubicBezTo>
                <a:cubicBezTo>
                  <a:pt x="2431816" y="150323"/>
                  <a:pt x="2500019" y="1004045"/>
                  <a:pt x="2582334" y="1041675"/>
                </a:cubicBezTo>
                <a:cubicBezTo>
                  <a:pt x="2664649" y="1079305"/>
                  <a:pt x="2765778" y="432546"/>
                  <a:pt x="2836334" y="392564"/>
                </a:cubicBezTo>
                <a:cubicBezTo>
                  <a:pt x="2906890" y="352582"/>
                  <a:pt x="2935112" y="865286"/>
                  <a:pt x="3005667" y="801786"/>
                </a:cubicBezTo>
                <a:cubicBezTo>
                  <a:pt x="3076222" y="738286"/>
                  <a:pt x="3203222" y="91527"/>
                  <a:pt x="3259667" y="11564"/>
                </a:cubicBezTo>
                <a:cubicBezTo>
                  <a:pt x="3316112" y="-68399"/>
                  <a:pt x="3313760" y="291435"/>
                  <a:pt x="3344334" y="322009"/>
                </a:cubicBezTo>
                <a:cubicBezTo>
                  <a:pt x="3374908" y="352583"/>
                  <a:pt x="3403129" y="119750"/>
                  <a:pt x="3443111" y="195009"/>
                </a:cubicBezTo>
                <a:cubicBezTo>
                  <a:pt x="3483093" y="270268"/>
                  <a:pt x="3523075" y="707712"/>
                  <a:pt x="3584223" y="773564"/>
                </a:cubicBezTo>
                <a:cubicBezTo>
                  <a:pt x="3645371" y="839416"/>
                  <a:pt x="3666537" y="623046"/>
                  <a:pt x="3810000" y="590120"/>
                </a:cubicBezTo>
                <a:cubicBezTo>
                  <a:pt x="3953463" y="557194"/>
                  <a:pt x="4445000" y="576009"/>
                  <a:pt x="4445000" y="576009"/>
                </a:cubicBezTo>
              </a:path>
            </a:pathLst>
          </a:custGeom>
          <a:ln w="101600">
            <a:gradFill flip="none" rotWithShape="1">
              <a:gsLst>
                <a:gs pos="100000">
                  <a:srgbClr val="408ED8"/>
                </a:gs>
                <a:gs pos="0">
                  <a:srgbClr val="FFD109"/>
                </a:gs>
                <a:gs pos="71000">
                  <a:srgbClr val="0CD863"/>
                </a:gs>
              </a:gsLst>
              <a:lin ang="0" scaled="1"/>
              <a:tileRect/>
            </a:gradFill>
            <a:tailEnd type="stealth"/>
          </a:ln>
          <a:effectLst>
            <a:glow rad="152400">
              <a:srgbClr val="ACFFF4">
                <a:alpha val="95000"/>
              </a:srgb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TextBox 40"/>
          <p:cNvSpPr txBox="1"/>
          <p:nvPr/>
        </p:nvSpPr>
        <p:spPr>
          <a:xfrm>
            <a:off x="627994" y="3984454"/>
            <a:ext cx="1418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Fluorescence</a:t>
            </a:r>
            <a:endParaRPr lang="en-US" dirty="0">
              <a:solidFill>
                <a:srgbClr val="008000"/>
              </a:solidFill>
            </a:endParaRPr>
          </a:p>
        </p:txBody>
      </p:sp>
      <p:cxnSp>
        <p:nvCxnSpPr>
          <p:cNvPr id="43" name="Straight Arrow Connector 42"/>
          <p:cNvCxnSpPr/>
          <p:nvPr/>
        </p:nvCxnSpPr>
        <p:spPr>
          <a:xfrm flipV="1">
            <a:off x="8348136" y="1696061"/>
            <a:ext cx="0" cy="4813539"/>
          </a:xfrm>
          <a:prstGeom prst="straightConnector1">
            <a:avLst/>
          </a:prstGeom>
          <a:ln w="50800"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7817348" y="1146006"/>
            <a:ext cx="1076962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dirty="0" smtClean="0"/>
              <a:t>Energy</a:t>
            </a:r>
            <a:endParaRPr lang="en-US" sz="2500" dirty="0"/>
          </a:p>
        </p:txBody>
      </p:sp>
      <p:pic>
        <p:nvPicPr>
          <p:cNvPr id="51" name="Picture 50" descr="1024px-GFP_structure.png"/>
          <p:cNvPicPr>
            <a:picLocks noChangeAspect="1"/>
          </p:cNvPicPr>
          <p:nvPr/>
        </p:nvPicPr>
        <p:blipFill>
          <a:blip r:embed="rId4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326"/>
                    </a14:imgEffect>
                    <a14:imgEffect>
                      <a14:saturation sat="2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40081">
            <a:off x="3962987" y="4951205"/>
            <a:ext cx="1843153" cy="1848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7198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grayscl/>
          </a:blip>
          <a:srcRect r="56667" b="45272"/>
          <a:stretch/>
        </p:blipFill>
        <p:spPr>
          <a:xfrm>
            <a:off x="3104432" y="5166074"/>
            <a:ext cx="1888133" cy="1494368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 bwMode="auto">
          <a:xfrm>
            <a:off x="457200" y="304800"/>
            <a:ext cx="8229600" cy="5334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>
              <a:defRPr/>
            </a:pPr>
            <a:r>
              <a:rPr lang="en-US" sz="2800" b="1" dirty="0" smtClean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Photonic reagents: Control (Optogenetics)</a:t>
            </a:r>
            <a:endParaRPr lang="en-US" sz="2800" b="1" dirty="0">
              <a:solidFill>
                <a:schemeClr val="bg1"/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8000"/>
                    </a14:imgEffect>
                  </a14:imgLayer>
                </a14:imgProps>
              </a:ext>
            </a:extLst>
          </a:blip>
          <a:srcRect l="55728" t="2" r="-2147" b="-5241"/>
          <a:stretch/>
        </p:blipFill>
        <p:spPr>
          <a:xfrm>
            <a:off x="2878656" y="921384"/>
            <a:ext cx="2098771" cy="298182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185329" y="1624140"/>
            <a:ext cx="1291114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dirty="0" smtClean="0"/>
              <a:t>On state</a:t>
            </a:r>
            <a:endParaRPr lang="en-US" sz="2500" dirty="0"/>
          </a:p>
        </p:txBody>
      </p:sp>
      <p:sp>
        <p:nvSpPr>
          <p:cNvPr id="9" name="TextBox 8"/>
          <p:cNvSpPr txBox="1"/>
          <p:nvPr/>
        </p:nvSpPr>
        <p:spPr>
          <a:xfrm>
            <a:off x="1295396" y="5642982"/>
            <a:ext cx="1309742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dirty="0" smtClean="0"/>
              <a:t>Off state</a:t>
            </a:r>
            <a:endParaRPr lang="en-US" sz="2500" dirty="0"/>
          </a:p>
        </p:txBody>
      </p:sp>
      <p:cxnSp>
        <p:nvCxnSpPr>
          <p:cNvPr id="11" name="Straight Arrow Connector 10"/>
          <p:cNvCxnSpPr/>
          <p:nvPr/>
        </p:nvCxnSpPr>
        <p:spPr>
          <a:xfrm flipH="1" flipV="1">
            <a:off x="3781774" y="3781778"/>
            <a:ext cx="28222" cy="1241778"/>
          </a:xfrm>
          <a:prstGeom prst="straightConnector1">
            <a:avLst/>
          </a:prstGeom>
          <a:ln w="50800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 flipV="1">
            <a:off x="3753552" y="2540001"/>
            <a:ext cx="28222" cy="1241777"/>
          </a:xfrm>
          <a:prstGeom prst="straightConnector1">
            <a:avLst/>
          </a:prstGeom>
          <a:ln w="50800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 flipV="1">
            <a:off x="4346218" y="2540001"/>
            <a:ext cx="14111" cy="2483555"/>
          </a:xfrm>
          <a:prstGeom prst="straightConnector1">
            <a:avLst/>
          </a:prstGeom>
          <a:ln w="508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6364106" y="4231940"/>
            <a:ext cx="2550817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dirty="0" smtClean="0"/>
              <a:t>Photonic reagents</a:t>
            </a:r>
            <a:endParaRPr lang="en-US" sz="2500" dirty="0"/>
          </a:p>
        </p:txBody>
      </p:sp>
      <p:sp>
        <p:nvSpPr>
          <p:cNvPr id="21" name="Freeform 20"/>
          <p:cNvSpPr/>
          <p:nvPr/>
        </p:nvSpPr>
        <p:spPr>
          <a:xfrm rot="10210015">
            <a:off x="4992565" y="2696641"/>
            <a:ext cx="2048720" cy="1313564"/>
          </a:xfrm>
          <a:custGeom>
            <a:avLst/>
            <a:gdLst>
              <a:gd name="connsiteX0" fmla="*/ 0 w 2410323"/>
              <a:gd name="connsiteY0" fmla="*/ 1056190 h 2123553"/>
              <a:gd name="connsiteX1" fmla="*/ 323968 w 2410323"/>
              <a:gd name="connsiteY1" fmla="*/ 1069148 h 2123553"/>
              <a:gd name="connsiteX2" fmla="*/ 531308 w 2410323"/>
              <a:gd name="connsiteY2" fmla="*/ 19553 h 2123553"/>
              <a:gd name="connsiteX3" fmla="*/ 673854 w 2410323"/>
              <a:gd name="connsiteY3" fmla="*/ 2118743 h 2123553"/>
              <a:gd name="connsiteX4" fmla="*/ 816400 w 2410323"/>
              <a:gd name="connsiteY4" fmla="*/ 615620 h 2123553"/>
              <a:gd name="connsiteX5" fmla="*/ 945987 w 2410323"/>
              <a:gd name="connsiteY5" fmla="*/ 1328307 h 2123553"/>
              <a:gd name="connsiteX6" fmla="*/ 1023739 w 2410323"/>
              <a:gd name="connsiteY6" fmla="*/ 498998 h 2123553"/>
              <a:gd name="connsiteX7" fmla="*/ 1114450 w 2410323"/>
              <a:gd name="connsiteY7" fmla="*/ 1393097 h 2123553"/>
              <a:gd name="connsiteX8" fmla="*/ 1308831 w 2410323"/>
              <a:gd name="connsiteY8" fmla="*/ 6595 h 2123553"/>
              <a:gd name="connsiteX9" fmla="*/ 1529129 w 2410323"/>
              <a:gd name="connsiteY9" fmla="*/ 1548593 h 2123553"/>
              <a:gd name="connsiteX10" fmla="*/ 1697593 w 2410323"/>
              <a:gd name="connsiteY10" fmla="*/ 887737 h 2123553"/>
              <a:gd name="connsiteX11" fmla="*/ 2410323 w 2410323"/>
              <a:gd name="connsiteY11" fmla="*/ 797031 h 2123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410323" h="2123553">
                <a:moveTo>
                  <a:pt x="0" y="1056190"/>
                </a:moveTo>
                <a:cubicBezTo>
                  <a:pt x="117708" y="1149055"/>
                  <a:pt x="235417" y="1241921"/>
                  <a:pt x="323968" y="1069148"/>
                </a:cubicBezTo>
                <a:cubicBezTo>
                  <a:pt x="412519" y="896375"/>
                  <a:pt x="472994" y="-155380"/>
                  <a:pt x="531308" y="19553"/>
                </a:cubicBezTo>
                <a:cubicBezTo>
                  <a:pt x="589622" y="194486"/>
                  <a:pt x="626339" y="2019399"/>
                  <a:pt x="673854" y="2118743"/>
                </a:cubicBezTo>
                <a:cubicBezTo>
                  <a:pt x="721369" y="2218088"/>
                  <a:pt x="771045" y="747359"/>
                  <a:pt x="816400" y="615620"/>
                </a:cubicBezTo>
                <a:cubicBezTo>
                  <a:pt x="861755" y="483881"/>
                  <a:pt x="911431" y="1347744"/>
                  <a:pt x="945987" y="1328307"/>
                </a:cubicBezTo>
                <a:cubicBezTo>
                  <a:pt x="980543" y="1308870"/>
                  <a:pt x="995662" y="488200"/>
                  <a:pt x="1023739" y="498998"/>
                </a:cubicBezTo>
                <a:cubicBezTo>
                  <a:pt x="1051816" y="509796"/>
                  <a:pt x="1066935" y="1475164"/>
                  <a:pt x="1114450" y="1393097"/>
                </a:cubicBezTo>
                <a:cubicBezTo>
                  <a:pt x="1161965" y="1311030"/>
                  <a:pt x="1239718" y="-19321"/>
                  <a:pt x="1308831" y="6595"/>
                </a:cubicBezTo>
                <a:cubicBezTo>
                  <a:pt x="1377944" y="32511"/>
                  <a:pt x="1464335" y="1401736"/>
                  <a:pt x="1529129" y="1548593"/>
                </a:cubicBezTo>
                <a:cubicBezTo>
                  <a:pt x="1593923" y="1695450"/>
                  <a:pt x="1550727" y="1012997"/>
                  <a:pt x="1697593" y="887737"/>
                </a:cubicBezTo>
                <a:cubicBezTo>
                  <a:pt x="1844459" y="762477"/>
                  <a:pt x="2410323" y="797031"/>
                  <a:pt x="2410323" y="797031"/>
                </a:cubicBezTo>
              </a:path>
            </a:pathLst>
          </a:custGeom>
          <a:ln w="63500">
            <a:gradFill flip="none" rotWithShape="1">
              <a:gsLst>
                <a:gs pos="0">
                  <a:srgbClr val="FC0006"/>
                </a:gs>
                <a:gs pos="100000">
                  <a:srgbClr val="FFE00A"/>
                </a:gs>
              </a:gsLst>
              <a:lin ang="0" scaled="1"/>
              <a:tileRect/>
            </a:gradFill>
            <a:tailEnd type="stealth"/>
          </a:ln>
          <a:effectLst>
            <a:glow rad="101600">
              <a:srgbClr val="FC8764">
                <a:alpha val="75000"/>
              </a:srgb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228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304800" y="4495800"/>
            <a:ext cx="7162800" cy="2218944"/>
            <a:chOff x="457200" y="4495800"/>
            <a:chExt cx="7162800" cy="2218944"/>
          </a:xfrm>
        </p:grpSpPr>
        <p:pic>
          <p:nvPicPr>
            <p:cNvPr id="7" name="Picture 6" descr="1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200" y="4495800"/>
              <a:ext cx="6986016" cy="2218944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6400800" y="4953000"/>
              <a:ext cx="12192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ECFP ex</a:t>
              </a:r>
            </a:p>
            <a:p>
              <a:r>
                <a:rPr lang="en-US" sz="1200" dirty="0" smtClean="0"/>
                <a:t>ECFP </a:t>
              </a:r>
              <a:r>
                <a:rPr lang="en-US" sz="1200" dirty="0" err="1" smtClean="0"/>
                <a:t>em</a:t>
              </a:r>
              <a:endParaRPr lang="en-US" sz="1200" dirty="0" smtClean="0"/>
            </a:p>
            <a:p>
              <a:r>
                <a:rPr lang="en-US" sz="1200" dirty="0" smtClean="0"/>
                <a:t>pump pulse</a:t>
              </a:r>
            </a:p>
            <a:p>
              <a:r>
                <a:rPr lang="en-US" sz="1200" dirty="0" smtClean="0"/>
                <a:t>dump pulse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76200" y="762000"/>
            <a:ext cx="7620000" cy="2292096"/>
            <a:chOff x="76200" y="762000"/>
            <a:chExt cx="7620000" cy="2292096"/>
          </a:xfrm>
        </p:grpSpPr>
        <p:pic>
          <p:nvPicPr>
            <p:cNvPr id="2" name="Picture 1" descr="1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200" y="762000"/>
              <a:ext cx="7620000" cy="2292096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6400800" y="1346537"/>
              <a:ext cx="12192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EBFP ex</a:t>
              </a:r>
            </a:p>
            <a:p>
              <a:r>
                <a:rPr lang="en-US" sz="1200" dirty="0" smtClean="0"/>
                <a:t>EBFP </a:t>
              </a:r>
              <a:r>
                <a:rPr lang="en-US" sz="1200" dirty="0" err="1" smtClean="0"/>
                <a:t>em</a:t>
              </a:r>
              <a:endParaRPr lang="en-US" sz="1200" dirty="0" smtClean="0"/>
            </a:p>
            <a:p>
              <a:r>
                <a:rPr lang="en-US" sz="1200" dirty="0" smtClean="0"/>
                <a:t>pump pulse</a:t>
              </a:r>
            </a:p>
            <a:p>
              <a:r>
                <a:rPr lang="en-US" sz="1200" dirty="0" smtClean="0"/>
                <a:t>dump pulse</a:t>
              </a:r>
            </a:p>
          </p:txBody>
        </p:sp>
      </p:grpSp>
      <p:sp>
        <p:nvSpPr>
          <p:cNvPr id="23" name="Title 1"/>
          <p:cNvSpPr txBox="1">
            <a:spLocks/>
          </p:cNvSpPr>
          <p:nvPr/>
        </p:nvSpPr>
        <p:spPr bwMode="auto">
          <a:xfrm>
            <a:off x="381000" y="152400"/>
            <a:ext cx="8229600" cy="5334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>
              <a:defRPr/>
            </a:pPr>
            <a:r>
              <a:rPr lang="en-US" sz="2800" b="1" dirty="0" smtClean="0">
                <a:solidFill>
                  <a:schemeClr val="bg1"/>
                </a:solidFill>
                <a:ea typeface="+mj-ea"/>
                <a:cs typeface="Arial" pitchFamily="34" charset="0"/>
              </a:rPr>
              <a:t>ECFP / EBFP concentration determination</a:t>
            </a:r>
            <a:endParaRPr lang="en-US" sz="2800" b="1" dirty="0">
              <a:solidFill>
                <a:schemeClr val="bg1"/>
              </a:solidFill>
              <a:ea typeface="+mj-ea"/>
              <a:cs typeface="Arial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89295" y="3352800"/>
            <a:ext cx="149335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dirty="0" smtClean="0"/>
              <a:t>Excitation by </a:t>
            </a:r>
          </a:p>
          <a:p>
            <a:pPr algn="ctr"/>
            <a:r>
              <a:rPr lang="en-US" sz="1800" dirty="0" smtClean="0"/>
              <a:t>pump pulse</a:t>
            </a:r>
          </a:p>
          <a:p>
            <a:pPr algn="ctr"/>
            <a:endParaRPr lang="en-US" sz="1800" dirty="0"/>
          </a:p>
        </p:txBody>
      </p:sp>
      <p:sp>
        <p:nvSpPr>
          <p:cNvPr id="35" name="Freeform 34"/>
          <p:cNvSpPr/>
          <p:nvPr/>
        </p:nvSpPr>
        <p:spPr>
          <a:xfrm rot="5400000">
            <a:off x="1720850" y="3613150"/>
            <a:ext cx="1739900" cy="304800"/>
          </a:xfrm>
          <a:custGeom>
            <a:avLst/>
            <a:gdLst>
              <a:gd name="connsiteX0" fmla="*/ 0 w 3564061"/>
              <a:gd name="connsiteY0" fmla="*/ 601262 h 1365919"/>
              <a:gd name="connsiteX1" fmla="*/ 655460 w 3564061"/>
              <a:gd name="connsiteY1" fmla="*/ 601262 h 1365919"/>
              <a:gd name="connsiteX2" fmla="*/ 846635 w 3564061"/>
              <a:gd name="connsiteY2" fmla="*/ 792426 h 1365919"/>
              <a:gd name="connsiteX3" fmla="*/ 996845 w 3564061"/>
              <a:gd name="connsiteY3" fmla="*/ 355480 h 1365919"/>
              <a:gd name="connsiteX4" fmla="*/ 1188020 w 3564061"/>
              <a:gd name="connsiteY4" fmla="*/ 1243026 h 1365919"/>
              <a:gd name="connsiteX5" fmla="*/ 1338230 w 3564061"/>
              <a:gd name="connsiteY5" fmla="*/ 14116 h 1365919"/>
              <a:gd name="connsiteX6" fmla="*/ 1488439 w 3564061"/>
              <a:gd name="connsiteY6" fmla="*/ 1365917 h 1365919"/>
              <a:gd name="connsiteX7" fmla="*/ 1638649 w 3564061"/>
              <a:gd name="connsiteY7" fmla="*/ 462 h 1365919"/>
              <a:gd name="connsiteX8" fmla="*/ 1775203 w 3564061"/>
              <a:gd name="connsiteY8" fmla="*/ 1202062 h 1365919"/>
              <a:gd name="connsiteX9" fmla="*/ 1939068 w 3564061"/>
              <a:gd name="connsiteY9" fmla="*/ 232589 h 1365919"/>
              <a:gd name="connsiteX10" fmla="*/ 2061966 w 3564061"/>
              <a:gd name="connsiteY10" fmla="*/ 956280 h 1365919"/>
              <a:gd name="connsiteX11" fmla="*/ 2225831 w 3564061"/>
              <a:gd name="connsiteY11" fmla="*/ 382789 h 1365919"/>
              <a:gd name="connsiteX12" fmla="*/ 2389696 w 3564061"/>
              <a:gd name="connsiteY12" fmla="*/ 819735 h 1365919"/>
              <a:gd name="connsiteX13" fmla="*/ 2526250 w 3564061"/>
              <a:gd name="connsiteY13" fmla="*/ 532989 h 1365919"/>
              <a:gd name="connsiteX14" fmla="*/ 2676459 w 3564061"/>
              <a:gd name="connsiteY14" fmla="*/ 628571 h 1365919"/>
              <a:gd name="connsiteX15" fmla="*/ 3564061 w 3564061"/>
              <a:gd name="connsiteY15" fmla="*/ 628571 h 1365919"/>
              <a:gd name="connsiteX0" fmla="*/ 0 w 4521077"/>
              <a:gd name="connsiteY0" fmla="*/ 601262 h 1365919"/>
              <a:gd name="connsiteX1" fmla="*/ 655460 w 4521077"/>
              <a:gd name="connsiteY1" fmla="*/ 601262 h 1365919"/>
              <a:gd name="connsiteX2" fmla="*/ 846635 w 4521077"/>
              <a:gd name="connsiteY2" fmla="*/ 792426 h 1365919"/>
              <a:gd name="connsiteX3" fmla="*/ 996845 w 4521077"/>
              <a:gd name="connsiteY3" fmla="*/ 355480 h 1365919"/>
              <a:gd name="connsiteX4" fmla="*/ 1188020 w 4521077"/>
              <a:gd name="connsiteY4" fmla="*/ 1243026 h 1365919"/>
              <a:gd name="connsiteX5" fmla="*/ 1338230 w 4521077"/>
              <a:gd name="connsiteY5" fmla="*/ 14116 h 1365919"/>
              <a:gd name="connsiteX6" fmla="*/ 1488439 w 4521077"/>
              <a:gd name="connsiteY6" fmla="*/ 1365917 h 1365919"/>
              <a:gd name="connsiteX7" fmla="*/ 1638649 w 4521077"/>
              <a:gd name="connsiteY7" fmla="*/ 462 h 1365919"/>
              <a:gd name="connsiteX8" fmla="*/ 1775203 w 4521077"/>
              <a:gd name="connsiteY8" fmla="*/ 1202062 h 1365919"/>
              <a:gd name="connsiteX9" fmla="*/ 1939068 w 4521077"/>
              <a:gd name="connsiteY9" fmla="*/ 232589 h 1365919"/>
              <a:gd name="connsiteX10" fmla="*/ 2061966 w 4521077"/>
              <a:gd name="connsiteY10" fmla="*/ 956280 h 1365919"/>
              <a:gd name="connsiteX11" fmla="*/ 2225831 w 4521077"/>
              <a:gd name="connsiteY11" fmla="*/ 382789 h 1365919"/>
              <a:gd name="connsiteX12" fmla="*/ 2389696 w 4521077"/>
              <a:gd name="connsiteY12" fmla="*/ 819735 h 1365919"/>
              <a:gd name="connsiteX13" fmla="*/ 2526250 w 4521077"/>
              <a:gd name="connsiteY13" fmla="*/ 532989 h 1365919"/>
              <a:gd name="connsiteX14" fmla="*/ 2676459 w 4521077"/>
              <a:gd name="connsiteY14" fmla="*/ 628571 h 1365919"/>
              <a:gd name="connsiteX15" fmla="*/ 4521077 w 4521077"/>
              <a:gd name="connsiteY15" fmla="*/ 685483 h 13659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521077" h="1365919">
                <a:moveTo>
                  <a:pt x="0" y="601262"/>
                </a:moveTo>
                <a:cubicBezTo>
                  <a:pt x="257177" y="585331"/>
                  <a:pt x="514354" y="569401"/>
                  <a:pt x="655460" y="601262"/>
                </a:cubicBezTo>
                <a:cubicBezTo>
                  <a:pt x="796566" y="633123"/>
                  <a:pt x="789738" y="833390"/>
                  <a:pt x="846635" y="792426"/>
                </a:cubicBezTo>
                <a:cubicBezTo>
                  <a:pt x="903532" y="751462"/>
                  <a:pt x="939948" y="280380"/>
                  <a:pt x="996845" y="355480"/>
                </a:cubicBezTo>
                <a:cubicBezTo>
                  <a:pt x="1053743" y="430580"/>
                  <a:pt x="1131123" y="1299920"/>
                  <a:pt x="1188020" y="1243026"/>
                </a:cubicBezTo>
                <a:cubicBezTo>
                  <a:pt x="1244918" y="1186132"/>
                  <a:pt x="1288160" y="-6366"/>
                  <a:pt x="1338230" y="14116"/>
                </a:cubicBezTo>
                <a:cubicBezTo>
                  <a:pt x="1388300" y="34598"/>
                  <a:pt x="1438369" y="1368193"/>
                  <a:pt x="1488439" y="1365917"/>
                </a:cubicBezTo>
                <a:cubicBezTo>
                  <a:pt x="1538509" y="1363641"/>
                  <a:pt x="1590855" y="27771"/>
                  <a:pt x="1638649" y="462"/>
                </a:cubicBezTo>
                <a:cubicBezTo>
                  <a:pt x="1686443" y="-26847"/>
                  <a:pt x="1725133" y="1163374"/>
                  <a:pt x="1775203" y="1202062"/>
                </a:cubicBezTo>
                <a:cubicBezTo>
                  <a:pt x="1825273" y="1240750"/>
                  <a:pt x="1891274" y="273553"/>
                  <a:pt x="1939068" y="232589"/>
                </a:cubicBezTo>
                <a:cubicBezTo>
                  <a:pt x="1986862" y="191625"/>
                  <a:pt x="2014172" y="931247"/>
                  <a:pt x="2061966" y="956280"/>
                </a:cubicBezTo>
                <a:cubicBezTo>
                  <a:pt x="2109760" y="981313"/>
                  <a:pt x="2171209" y="405546"/>
                  <a:pt x="2225831" y="382789"/>
                </a:cubicBezTo>
                <a:cubicBezTo>
                  <a:pt x="2280453" y="360032"/>
                  <a:pt x="2339626" y="794702"/>
                  <a:pt x="2389696" y="819735"/>
                </a:cubicBezTo>
                <a:cubicBezTo>
                  <a:pt x="2439766" y="844768"/>
                  <a:pt x="2478456" y="564850"/>
                  <a:pt x="2526250" y="532989"/>
                </a:cubicBezTo>
                <a:cubicBezTo>
                  <a:pt x="2574044" y="501128"/>
                  <a:pt x="2503491" y="612641"/>
                  <a:pt x="2676459" y="628571"/>
                </a:cubicBezTo>
                <a:cubicBezTo>
                  <a:pt x="2849428" y="644501"/>
                  <a:pt x="4521077" y="685483"/>
                  <a:pt x="4521077" y="685483"/>
                </a:cubicBezTo>
              </a:path>
            </a:pathLst>
          </a:custGeom>
          <a:ln w="31750">
            <a:solidFill>
              <a:srgbClr val="032060"/>
            </a:solidFill>
            <a:headEnd type="arrow"/>
            <a:tailEnd type="none"/>
          </a:ln>
          <a:effectLst>
            <a:glow rad="101600">
              <a:srgbClr val="0000FF">
                <a:alpha val="34000"/>
              </a:srgb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Freeform 35"/>
          <p:cNvSpPr/>
          <p:nvPr/>
        </p:nvSpPr>
        <p:spPr>
          <a:xfrm rot="5400000">
            <a:off x="4539836" y="3613564"/>
            <a:ext cx="1689101" cy="405573"/>
          </a:xfrm>
          <a:custGeom>
            <a:avLst/>
            <a:gdLst>
              <a:gd name="connsiteX0" fmla="*/ 0 w 1843479"/>
              <a:gd name="connsiteY0" fmla="*/ 532528 h 582814"/>
              <a:gd name="connsiteX1" fmla="*/ 355040 w 1843479"/>
              <a:gd name="connsiteY1" fmla="*/ 532528 h 582814"/>
              <a:gd name="connsiteX2" fmla="*/ 628148 w 1843479"/>
              <a:gd name="connsiteY2" fmla="*/ 546182 h 582814"/>
              <a:gd name="connsiteX3" fmla="*/ 914912 w 1843479"/>
              <a:gd name="connsiteY3" fmla="*/ 0 h 582814"/>
              <a:gd name="connsiteX4" fmla="*/ 1160709 w 1843479"/>
              <a:gd name="connsiteY4" fmla="*/ 546182 h 582814"/>
              <a:gd name="connsiteX5" fmla="*/ 1406506 w 1843479"/>
              <a:gd name="connsiteY5" fmla="*/ 477910 h 582814"/>
              <a:gd name="connsiteX6" fmla="*/ 1843479 w 1843479"/>
              <a:gd name="connsiteY6" fmla="*/ 491564 h 582814"/>
              <a:gd name="connsiteX0" fmla="*/ 0 w 1843479"/>
              <a:gd name="connsiteY0" fmla="*/ 367428 h 405573"/>
              <a:gd name="connsiteX1" fmla="*/ 355040 w 1843479"/>
              <a:gd name="connsiteY1" fmla="*/ 367428 h 405573"/>
              <a:gd name="connsiteX2" fmla="*/ 628148 w 1843479"/>
              <a:gd name="connsiteY2" fmla="*/ 381082 h 405573"/>
              <a:gd name="connsiteX3" fmla="*/ 902215 w 1843479"/>
              <a:gd name="connsiteY3" fmla="*/ 0 h 405573"/>
              <a:gd name="connsiteX4" fmla="*/ 1160709 w 1843479"/>
              <a:gd name="connsiteY4" fmla="*/ 381082 h 405573"/>
              <a:gd name="connsiteX5" fmla="*/ 1406506 w 1843479"/>
              <a:gd name="connsiteY5" fmla="*/ 312810 h 405573"/>
              <a:gd name="connsiteX6" fmla="*/ 1843479 w 1843479"/>
              <a:gd name="connsiteY6" fmla="*/ 326464 h 405573"/>
              <a:gd name="connsiteX0" fmla="*/ 0 w 2262579"/>
              <a:gd name="connsiteY0" fmla="*/ 367428 h 405573"/>
              <a:gd name="connsiteX1" fmla="*/ 774140 w 2262579"/>
              <a:gd name="connsiteY1" fmla="*/ 367428 h 405573"/>
              <a:gd name="connsiteX2" fmla="*/ 1047248 w 2262579"/>
              <a:gd name="connsiteY2" fmla="*/ 381082 h 405573"/>
              <a:gd name="connsiteX3" fmla="*/ 1321315 w 2262579"/>
              <a:gd name="connsiteY3" fmla="*/ 0 h 405573"/>
              <a:gd name="connsiteX4" fmla="*/ 1579809 w 2262579"/>
              <a:gd name="connsiteY4" fmla="*/ 381082 h 405573"/>
              <a:gd name="connsiteX5" fmla="*/ 1825606 w 2262579"/>
              <a:gd name="connsiteY5" fmla="*/ 312810 h 405573"/>
              <a:gd name="connsiteX6" fmla="*/ 2262579 w 2262579"/>
              <a:gd name="connsiteY6" fmla="*/ 326464 h 405573"/>
              <a:gd name="connsiteX0" fmla="*/ 0 w 2872179"/>
              <a:gd name="connsiteY0" fmla="*/ 367428 h 405573"/>
              <a:gd name="connsiteX1" fmla="*/ 774140 w 2872179"/>
              <a:gd name="connsiteY1" fmla="*/ 367428 h 405573"/>
              <a:gd name="connsiteX2" fmla="*/ 1047248 w 2872179"/>
              <a:gd name="connsiteY2" fmla="*/ 381082 h 405573"/>
              <a:gd name="connsiteX3" fmla="*/ 1321315 w 2872179"/>
              <a:gd name="connsiteY3" fmla="*/ 0 h 405573"/>
              <a:gd name="connsiteX4" fmla="*/ 1579809 w 2872179"/>
              <a:gd name="connsiteY4" fmla="*/ 381082 h 405573"/>
              <a:gd name="connsiteX5" fmla="*/ 1825606 w 2872179"/>
              <a:gd name="connsiteY5" fmla="*/ 312810 h 405573"/>
              <a:gd name="connsiteX6" fmla="*/ 2872179 w 2872179"/>
              <a:gd name="connsiteY6" fmla="*/ 326464 h 405573"/>
              <a:gd name="connsiteX0" fmla="*/ 0 w 3285598"/>
              <a:gd name="connsiteY0" fmla="*/ 367428 h 405573"/>
              <a:gd name="connsiteX1" fmla="*/ 774140 w 3285598"/>
              <a:gd name="connsiteY1" fmla="*/ 367428 h 405573"/>
              <a:gd name="connsiteX2" fmla="*/ 1047248 w 3285598"/>
              <a:gd name="connsiteY2" fmla="*/ 381082 h 405573"/>
              <a:gd name="connsiteX3" fmla="*/ 1321315 w 3285598"/>
              <a:gd name="connsiteY3" fmla="*/ 0 h 405573"/>
              <a:gd name="connsiteX4" fmla="*/ 1579809 w 3285598"/>
              <a:gd name="connsiteY4" fmla="*/ 381082 h 405573"/>
              <a:gd name="connsiteX5" fmla="*/ 1825606 w 3285598"/>
              <a:gd name="connsiteY5" fmla="*/ 312810 h 405573"/>
              <a:gd name="connsiteX6" fmla="*/ 3285598 w 3285598"/>
              <a:gd name="connsiteY6" fmla="*/ 313764 h 405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85598" h="405573">
                <a:moveTo>
                  <a:pt x="0" y="367428"/>
                </a:moveTo>
                <a:lnTo>
                  <a:pt x="774140" y="367428"/>
                </a:lnTo>
                <a:cubicBezTo>
                  <a:pt x="878831" y="369704"/>
                  <a:pt x="956052" y="442320"/>
                  <a:pt x="1047248" y="381082"/>
                </a:cubicBezTo>
                <a:cubicBezTo>
                  <a:pt x="1138444" y="319844"/>
                  <a:pt x="1232555" y="0"/>
                  <a:pt x="1321315" y="0"/>
                </a:cubicBezTo>
                <a:cubicBezTo>
                  <a:pt x="1410075" y="0"/>
                  <a:pt x="1495761" y="328947"/>
                  <a:pt x="1579809" y="381082"/>
                </a:cubicBezTo>
                <a:cubicBezTo>
                  <a:pt x="1663858" y="433217"/>
                  <a:pt x="1711811" y="321913"/>
                  <a:pt x="1825606" y="312810"/>
                </a:cubicBezTo>
                <a:cubicBezTo>
                  <a:pt x="1939401" y="303707"/>
                  <a:pt x="3285598" y="313764"/>
                  <a:pt x="3285598" y="313764"/>
                </a:cubicBezTo>
              </a:path>
            </a:pathLst>
          </a:custGeom>
          <a:ln>
            <a:solidFill>
              <a:srgbClr val="15A140"/>
            </a:solidFill>
            <a:tailEnd type="arrow" w="lg" len="lg"/>
          </a:ln>
          <a:effectLst>
            <a:glow rad="101600">
              <a:srgbClr val="5EEE6A">
                <a:alpha val="60000"/>
              </a:srgb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/>
          <p:cNvSpPr txBox="1"/>
          <p:nvPr/>
        </p:nvSpPr>
        <p:spPr>
          <a:xfrm>
            <a:off x="5867400" y="3352800"/>
            <a:ext cx="255813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dirty="0" smtClean="0"/>
              <a:t>Stimulated emission by</a:t>
            </a:r>
          </a:p>
          <a:p>
            <a:pPr algn="ctr"/>
            <a:r>
              <a:rPr lang="en-US" sz="1800" dirty="0" smtClean="0"/>
              <a:t>dump pulse</a:t>
            </a:r>
          </a:p>
          <a:p>
            <a:pPr algn="ctr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416888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 bwMode="auto">
          <a:xfrm>
            <a:off x="457200" y="304800"/>
            <a:ext cx="8229600" cy="5334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>
              <a:defRPr/>
            </a:pPr>
            <a:r>
              <a:rPr lang="en-US" sz="2800" b="1" dirty="0" smtClean="0">
                <a:solidFill>
                  <a:schemeClr val="bg1">
                    <a:lumMod val="95000"/>
                  </a:schemeClr>
                </a:solidFill>
                <a:ea typeface="+mj-ea"/>
                <a:cs typeface="Arial" pitchFamily="34" charset="0"/>
              </a:rPr>
              <a:t>Closed Loop Optimization Experiment Photos</a:t>
            </a:r>
            <a:endParaRPr lang="en-US" sz="2800" b="1" dirty="0">
              <a:solidFill>
                <a:schemeClr val="bg1">
                  <a:lumMod val="95000"/>
                </a:schemeClr>
              </a:solidFill>
              <a:ea typeface="+mj-ea"/>
              <a:cs typeface="Arial" pitchFamily="34" charset="0"/>
            </a:endParaRPr>
          </a:p>
        </p:txBody>
      </p:sp>
      <p:pic>
        <p:nvPicPr>
          <p:cNvPr id="5" name="Picture 4" descr="IMG_2783.JP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0000"/>
                    </a14:imgEffect>
                    <a14:imgEffect>
                      <a14:brightnessContrast contras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8325" b="11213"/>
          <a:stretch/>
        </p:blipFill>
        <p:spPr>
          <a:xfrm>
            <a:off x="0" y="1942529"/>
            <a:ext cx="9144000" cy="4146554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897377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 bwMode="auto">
          <a:xfrm>
            <a:off x="457200" y="304800"/>
            <a:ext cx="8229600" cy="5334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>
              <a:defRPr/>
            </a:pPr>
            <a:r>
              <a:rPr lang="en-US" sz="2800" b="1" dirty="0" smtClean="0">
                <a:solidFill>
                  <a:schemeClr val="bg1">
                    <a:lumMod val="95000"/>
                  </a:schemeClr>
                </a:solidFill>
                <a:ea typeface="+mj-ea"/>
                <a:cs typeface="Arial" pitchFamily="34" charset="0"/>
              </a:rPr>
              <a:t>Closed Loop Optimization Experiment Photos</a:t>
            </a:r>
            <a:endParaRPr lang="en-US" sz="2800" b="1" dirty="0">
              <a:solidFill>
                <a:schemeClr val="bg1">
                  <a:lumMod val="95000"/>
                </a:schemeClr>
              </a:solidFill>
              <a:ea typeface="+mj-ea"/>
              <a:cs typeface="Arial" pitchFamily="34" charset="0"/>
            </a:endParaRPr>
          </a:p>
        </p:txBody>
      </p:sp>
      <p:pic>
        <p:nvPicPr>
          <p:cNvPr id="2" name="Picture 1" descr="IMG_2776.JP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-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3198" t="15252" r="-2565" b="3223"/>
          <a:stretch/>
        </p:blipFill>
        <p:spPr>
          <a:xfrm>
            <a:off x="-3013240" y="1045977"/>
            <a:ext cx="12414050" cy="5590998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209597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IMG_2777.JP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30000" contrast="-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953" t="16887" b="4855"/>
          <a:stretch/>
        </p:blipFill>
        <p:spPr>
          <a:xfrm>
            <a:off x="-87160" y="1158047"/>
            <a:ext cx="9231160" cy="5366860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4" name="Title 1"/>
          <p:cNvSpPr txBox="1">
            <a:spLocks/>
          </p:cNvSpPr>
          <p:nvPr/>
        </p:nvSpPr>
        <p:spPr bwMode="auto">
          <a:xfrm>
            <a:off x="457200" y="304800"/>
            <a:ext cx="8229600" cy="533400"/>
          </a:xfrm>
          <a:prstGeom prst="rect">
            <a:avLst/>
          </a:prstGeom>
          <a:solidFill>
            <a:srgbClr val="0D1722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>
              <a:defRPr/>
            </a:pPr>
            <a:r>
              <a:rPr 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+mj-ea"/>
                <a:cs typeface="Arial" pitchFamily="34" charset="0"/>
              </a:rPr>
              <a:t>Closed Loop Optimization Experiment Photos</a:t>
            </a:r>
            <a:endParaRPr lang="en-US" sz="2800" b="1" dirty="0">
              <a:solidFill>
                <a:schemeClr val="tx1">
                  <a:lumMod val="65000"/>
                  <a:lumOff val="35000"/>
                </a:schemeClr>
              </a:solidFill>
              <a:ea typeface="+mj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9378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449</TotalTime>
  <Words>362</Words>
  <Application>Microsoft Macintosh PowerPoint</Application>
  <PresentationFormat>On-screen Show (4:3)</PresentationFormat>
  <Paragraphs>108</Paragraphs>
  <Slides>17</Slides>
  <Notes>1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9" baseType="lpstr">
      <vt:lpstr>Office Theme</vt:lpstr>
      <vt:lpstr>Microsoft Word Document</vt:lpstr>
      <vt:lpstr>Photonic Reagents for Probing and Controlling Biological Systems   Denys Bondar and Alexey Goun, Princeton University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Princeton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Photonic Reagents for Probing and Controlling Biological Systems   Denys Bondar and Alexey Goun, Princeton University   </dc:title>
  <dc:creator>Denys Bondar</dc:creator>
  <cp:lastModifiedBy>Denys Bondar</cp:lastModifiedBy>
  <cp:revision>33</cp:revision>
  <dcterms:created xsi:type="dcterms:W3CDTF">2014-04-30T15:57:37Z</dcterms:created>
  <dcterms:modified xsi:type="dcterms:W3CDTF">2014-05-01T14:24:13Z</dcterms:modified>
</cp:coreProperties>
</file>