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4" r:id="rId1"/>
  </p:sldMasterIdLst>
  <p:notesMasterIdLst>
    <p:notesMasterId r:id="rId17"/>
  </p:notesMasterIdLst>
  <p:handoutMasterIdLst>
    <p:handoutMasterId r:id="rId18"/>
  </p:handoutMasterIdLst>
  <p:sldIdLst>
    <p:sldId id="434" r:id="rId2"/>
    <p:sldId id="449" r:id="rId3"/>
    <p:sldId id="450" r:id="rId4"/>
    <p:sldId id="435" r:id="rId5"/>
    <p:sldId id="436" r:id="rId6"/>
    <p:sldId id="437" r:id="rId7"/>
    <p:sldId id="438" r:id="rId8"/>
    <p:sldId id="440" r:id="rId9"/>
    <p:sldId id="453" r:id="rId10"/>
    <p:sldId id="451" r:id="rId11"/>
    <p:sldId id="454" r:id="rId12"/>
    <p:sldId id="455" r:id="rId13"/>
    <p:sldId id="456" r:id="rId14"/>
    <p:sldId id="457" r:id="rId15"/>
    <p:sldId id="459" r:id="rId16"/>
  </p:sldIdLst>
  <p:sldSz cx="9144000" cy="6858000" type="screen4x3"/>
  <p:notesSz cx="7099300" cy="10234613"/>
  <p:embeddedFontLst>
    <p:embeddedFont>
      <p:font typeface="Wingdings 2" pitchFamily="18" charset="2"/>
      <p:regular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Franklin Gothic Medium" pitchFamily="34" charset="0"/>
      <p:regular r:id="rId24"/>
      <p:italic r:id="rId25"/>
    </p:embeddedFont>
    <p:embeddedFont>
      <p:font typeface="Franklin Gothic Book" pitchFamily="34" charset="0"/>
      <p:regular r:id="rId26"/>
      <p:italic r:id="rId27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aamloze sectie" id="{57E6D0F0-8367-4350-B052-6743AAC99F70}">
          <p14:sldIdLst>
            <p14:sldId id="434"/>
            <p14:sldId id="449"/>
            <p14:sldId id="450"/>
            <p14:sldId id="435"/>
            <p14:sldId id="436"/>
            <p14:sldId id="437"/>
            <p14:sldId id="438"/>
            <p14:sldId id="440"/>
            <p14:sldId id="453"/>
            <p14:sldId id="451"/>
            <p14:sldId id="454"/>
            <p14:sldId id="455"/>
            <p14:sldId id="456"/>
            <p14:sldId id="457"/>
            <p14:sldId id="45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6" autoAdjust="0"/>
    <p:restoredTop sz="86410" autoAdjust="0"/>
  </p:normalViewPr>
  <p:slideViewPr>
    <p:cSldViewPr>
      <p:cViewPr>
        <p:scale>
          <a:sx n="75" d="100"/>
          <a:sy n="75" d="100"/>
        </p:scale>
        <p:origin x="-906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2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98"/>
    </p:cViewPr>
  </p:sorterViewPr>
  <p:notesViewPr>
    <p:cSldViewPr>
      <p:cViewPr varScale="1">
        <p:scale>
          <a:sx n="81" d="100"/>
          <a:sy n="81" d="100"/>
        </p:scale>
        <p:origin x="-3834" y="-10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r>
              <a:rPr lang="en-US" smtClean="0"/>
              <a:t>eLearning Africa, Benin, 23-25 May 2012</a:t>
            </a:r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r>
              <a:rPr lang="nl-NL" smtClean="0"/>
              <a:t>eLearning Africa, Benin, 23-25 May 2012</a:t>
            </a:r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5C48366-12D5-4E8F-8022-A50CAD97049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26693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r>
              <a:rPr lang="en-US" smtClean="0"/>
              <a:t>eLearning Africa, Benin, 23-25 May 2012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r>
              <a:rPr lang="nl-NL" smtClean="0"/>
              <a:t>eLearning Africa, Benin, 23-25 May 2012</a:t>
            </a:r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1864406-0B2E-4087-B7BE-EFD2CA39F8F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778607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eLearning Africa, Benin, 23-25 May 2012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eLearning Africa, Benin, 23-25 May 2012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1864406-0B2E-4087-B7BE-EFD2CA39F8FC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5005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 verbindingslijn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l-NL" smtClean="0"/>
              <a:t>Klik om de ondertitelstijl van het model te bewerken</a:t>
            </a:r>
            <a:endParaRPr kumimoji="0" lang="en-US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2A7DE-B8C1-4DEF-A537-7A66D0BA8216}" type="datetime1">
              <a:rPr lang="nl-NL" smtClean="0"/>
              <a:t>23-8-2012</a:t>
            </a:fld>
            <a:endParaRPr lang="nl-NL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EF15507-6110-483E-82F0-C1D79DAAE431}" type="slidenum">
              <a:rPr lang="nl-NL" smtClean="0"/>
              <a:t>‹#›</a:t>
            </a:fld>
            <a:endParaRPr lang="nl-NL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6077D-6692-4643-8AE2-457A713477F2}" type="datetime1">
              <a:rPr lang="nl-NL" smtClean="0"/>
              <a:t>23-8-2012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5507-6110-483E-82F0-C1D79DAAE431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02A8-3CCF-436B-ACE9-A9BAE6BB2999}" type="datetime1">
              <a:rPr lang="nl-NL" smtClean="0"/>
              <a:t>23-8-2012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5507-6110-483E-82F0-C1D79DAAE431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27" name="Tijdelijke aanduiding voor inhoud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25" name="Tijdelijke aanduiding voor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B6C4-D970-4E87-9AF0-ADF72D790039}" type="datetime1">
              <a:rPr lang="nl-NL" smtClean="0"/>
              <a:t>23-8-2012</a:t>
            </a:fld>
            <a:endParaRPr lang="nl-NL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EF15507-6110-483E-82F0-C1D79DAAE431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 verbindingslijn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19" name="Tijdelijke aanduiding voor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7E55-7859-4B0D-8474-F7FE81696C49}" type="datetime1">
              <a:rPr lang="nl-NL" smtClean="0"/>
              <a:t>23-8-2012</a:t>
            </a:fld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5507-6110-483E-82F0-C1D79DAAE431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14" name="Tijdelijke aanduiding voor inhoud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13" name="Tijdelijke aanduiding voor inhoud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21" name="Tijdelijke aanduiding voor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62EA-A51C-4376-B006-1B3ADE0EDD5F}" type="datetime1">
              <a:rPr lang="nl-NL" smtClean="0"/>
              <a:t>23-8-2012</a:t>
            </a:fld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1" name="Tijdelijke aanduiding voor dianumm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5507-6110-483E-82F0-C1D79DAAE431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25" name="Tijdelijke aanduiding voor teks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28" name="Tijdelijke aanduiding voor inhoud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5D501-5F8E-42EF-A1CB-5232449402DF}" type="datetime1">
              <a:rPr lang="nl-NL" smtClean="0"/>
              <a:t>23-8-2012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EF15507-6110-483E-82F0-C1D79DAAE431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Rechte verbindingslijn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5C0DA-E826-4C36-9400-AEBB3D903AB4}" type="datetime1">
              <a:rPr lang="nl-NL" smtClean="0"/>
              <a:t>23-8-2012</a:t>
            </a:fld>
            <a:endParaRPr lang="nl-NL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5507-6110-483E-82F0-C1D79DAAE431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1DF3A-9FEF-498A-B2B6-5ED9B1C98876}" type="datetime1">
              <a:rPr lang="nl-NL" smtClean="0"/>
              <a:t>23-8-2012</a:t>
            </a:fld>
            <a:endParaRPr lang="nl-NL"/>
          </a:p>
        </p:txBody>
      </p:sp>
      <p:sp>
        <p:nvSpPr>
          <p:cNvPr id="24" name="Tijdelijke aanduiding voor voettekst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5507-6110-483E-82F0-C1D79DAAE431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 verbindingslijn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26" name="Tijdelijke aanduiding voor teks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14" name="Tijdelijke aanduiding voor inhoud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25" name="Tijdelijke aanduiding voor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796C-3A65-4926-A8B8-497AAF429A5A}" type="datetime1">
              <a:rPr lang="nl-NL" smtClean="0"/>
              <a:t>23-8-2012</a:t>
            </a:fld>
            <a:endParaRPr lang="nl-NL"/>
          </a:p>
        </p:txBody>
      </p:sp>
      <p:sp>
        <p:nvSpPr>
          <p:cNvPr id="29" name="Tijdelijke aanduiding voor voettekst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5507-6110-483E-82F0-C1D79DAAE431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nl-NL" smtClean="0"/>
              <a:t>Klik op het pictogram als u een afbeelding wilt toevoegen</a:t>
            </a:r>
            <a:endParaRPr kumimoji="0" lang="en-US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A63B-6DB9-4A0F-B07E-6DAA6EC5F582}" type="datetime1">
              <a:rPr lang="nl-NL" smtClean="0"/>
              <a:t>23-8-2012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1" name="Tijdelijke aanduiding voor dianumm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5507-6110-483E-82F0-C1D79DAAE431}" type="slidenum">
              <a:rPr lang="nl-NL" smtClean="0"/>
              <a:t>‹#›</a:t>
            </a:fld>
            <a:endParaRPr lang="nl-NL"/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26" name="Tijdelijke aanduiding voor teks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 verbindingslijn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 smtClean="0"/>
              <a:t>Klik om de modelstijlen te bewerken</a:t>
            </a:r>
          </a:p>
          <a:p>
            <a:pPr lvl="1" eaLnBrk="1" latinLnBrk="0" hangingPunct="1"/>
            <a:r>
              <a:rPr kumimoji="0" lang="nl-NL" smtClean="0"/>
              <a:t>Tweede niveau</a:t>
            </a:r>
          </a:p>
          <a:p>
            <a:pPr lvl="2" eaLnBrk="1" latinLnBrk="0" hangingPunct="1"/>
            <a:r>
              <a:rPr kumimoji="0" lang="nl-NL" smtClean="0"/>
              <a:t>Derde niveau</a:t>
            </a:r>
          </a:p>
          <a:p>
            <a:pPr lvl="3" eaLnBrk="1" latinLnBrk="0" hangingPunct="1"/>
            <a:r>
              <a:rPr kumimoji="0" lang="nl-NL" smtClean="0"/>
              <a:t>Vierde niveau</a:t>
            </a:r>
          </a:p>
          <a:p>
            <a:pPr lvl="4" eaLnBrk="1" latinLnBrk="0" hangingPunct="1"/>
            <a:r>
              <a:rPr kumimoji="0" lang="nl-NL" smtClean="0"/>
              <a:t>Vijfde niveau</a:t>
            </a:r>
            <a:endParaRPr kumimoji="0" lang="en-US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CD7F0F7-364A-43AE-BFF2-4865BC7D6450}" type="datetime1">
              <a:rPr lang="nl-NL" smtClean="0"/>
              <a:t>23-8-2012</a:t>
            </a:fld>
            <a:endParaRPr lang="nl-NL"/>
          </a:p>
        </p:txBody>
      </p:sp>
      <p:sp>
        <p:nvSpPr>
          <p:cNvPr id="28" name="Tijdelijke aanduiding voor voettekst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EF15507-6110-483E-82F0-C1D79DAAE431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Tijdelijke aanduiding voor titel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9" name="Rechte verbindingslijn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hte verbindingslijn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hyperlink" Target="http://www.youtube.com/watch?v=ZdZU4WgHgiY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pvdh@sofos.nl" TargetMode="External"/><Relationship Id="rId2" Type="http://schemas.openxmlformats.org/officeDocument/2006/relationships/hyperlink" Target="http://www.sofos.nl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81000" y="1152861"/>
            <a:ext cx="2246784" cy="4148348"/>
          </a:xfrm>
        </p:spPr>
        <p:txBody>
          <a:bodyPr>
            <a:normAutofit/>
          </a:bodyPr>
          <a:lstStyle/>
          <a:p>
            <a:r>
              <a:rPr lang="nl-NL" b="1" dirty="0" smtClean="0"/>
              <a:t>Fab Lab Suriname; update 2012</a:t>
            </a:r>
            <a:endParaRPr lang="en-US" b="1" dirty="0" smtClean="0"/>
          </a:p>
          <a:p>
            <a:r>
              <a:rPr lang="nl-NL" sz="2000" dirty="0" smtClean="0"/>
              <a:t>Presentation at Fab8; Wellington, New Zealand, 2012</a:t>
            </a:r>
          </a:p>
          <a:p>
            <a:r>
              <a:rPr lang="nl-NL" sz="2000" dirty="0" smtClean="0"/>
              <a:t>Pieter van der </a:t>
            </a:r>
            <a:r>
              <a:rPr lang="nl-NL" sz="2000" dirty="0" smtClean="0"/>
              <a:t>Hijden MSc, Sofos Consultancy</a:t>
            </a:r>
            <a:endParaRPr lang="nl-NL" sz="20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5507-6110-483E-82F0-C1D79DAAE431}" type="slidenum">
              <a:rPr lang="nl-NL" smtClean="0"/>
              <a:t>1</a:t>
            </a:fld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Welcome to switi sranan</a:t>
            </a:r>
            <a:endParaRPr lang="en-US" dirty="0"/>
          </a:p>
        </p:txBody>
      </p:sp>
      <p:pic>
        <p:nvPicPr>
          <p:cNvPr id="8" name="fab8 sr 1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7784" y="1143000"/>
            <a:ext cx="6096000" cy="457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36664" y="6159052"/>
            <a:ext cx="6507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Movie Destination Suriname: </a:t>
            </a:r>
            <a:r>
              <a:rPr lang="en-US" sz="1400" dirty="0" smtClean="0">
                <a:hlinkClick r:id="rId5"/>
              </a:rPr>
              <a:t>http</a:t>
            </a:r>
            <a:r>
              <a:rPr lang="en-US" sz="1400" dirty="0">
                <a:hlinkClick r:id="rId5"/>
              </a:rPr>
              <a:t>://www.youtube.com/watch?v=ZdZU4WgHgiY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284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Need for </a:t>
            </a:r>
            <a:r>
              <a:rPr lang="nl-NL" dirty="0" smtClean="0"/>
              <a:t>fab </a:t>
            </a:r>
            <a:r>
              <a:rPr lang="nl-NL" dirty="0" smtClean="0"/>
              <a:t>lab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nl-NL" dirty="0" smtClean="0"/>
              <a:t>Empower adults without education</a:t>
            </a:r>
          </a:p>
          <a:p>
            <a:r>
              <a:rPr lang="nl-NL" dirty="0" smtClean="0"/>
              <a:t>Give all children access to up-to-date education</a:t>
            </a:r>
          </a:p>
          <a:p>
            <a:r>
              <a:rPr lang="nl-NL" dirty="0" smtClean="0"/>
              <a:t>Develop community to fulfill its basic needs (electricity, clean water, sanitary conditions, repair)</a:t>
            </a:r>
          </a:p>
          <a:p>
            <a:r>
              <a:rPr lang="nl-NL" dirty="0" smtClean="0"/>
              <a:t>Stimulate new businesses</a:t>
            </a:r>
          </a:p>
          <a:p>
            <a:r>
              <a:rPr lang="nl-NL" dirty="0" smtClean="0"/>
              <a:t>Support small and medium enterprises to innovate</a:t>
            </a:r>
          </a:p>
          <a:p>
            <a:r>
              <a:rPr lang="nl-NL" dirty="0" smtClean="0"/>
              <a:t>Connect to the world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3435" y="1637556"/>
            <a:ext cx="4343400" cy="4724400"/>
          </a:xfrm>
        </p:spPr>
        <p:txBody>
          <a:bodyPr>
            <a:normAutofit fontScale="85000" lnSpcReduction="10000"/>
          </a:bodyPr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5507-6110-483E-82F0-C1D79DAAE431}" type="slidenum">
              <a:rPr lang="nl-NL" smtClean="0"/>
              <a:t>10</a:t>
            </a:fld>
            <a:endParaRPr lang="nl-NL"/>
          </a:p>
        </p:txBody>
      </p:sp>
      <p:grpSp>
        <p:nvGrpSpPr>
          <p:cNvPr id="7" name="Group 20"/>
          <p:cNvGrpSpPr/>
          <p:nvPr/>
        </p:nvGrpSpPr>
        <p:grpSpPr>
          <a:xfrm>
            <a:off x="4850604" y="1856631"/>
            <a:ext cx="3929063" cy="3357563"/>
            <a:chOff x="2428875" y="1428750"/>
            <a:chExt cx="3929063" cy="3357563"/>
          </a:xfrm>
        </p:grpSpPr>
        <p:sp>
          <p:nvSpPr>
            <p:cNvPr id="8" name="Flowchart: Extract 7"/>
            <p:cNvSpPr/>
            <p:nvPr/>
          </p:nvSpPr>
          <p:spPr>
            <a:xfrm>
              <a:off x="2428875" y="1428750"/>
              <a:ext cx="3929063" cy="3357563"/>
            </a:xfrm>
            <a:prstGeom prst="flowChartExtract">
              <a:avLst/>
            </a:prstGeom>
            <a:solidFill>
              <a:srgbClr val="00CC99"/>
            </a:solidFill>
            <a:ln w="25400" cap="flat" cmpd="sng" algn="ctr">
              <a:solidFill>
                <a:srgbClr val="00CC99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29063" y="2162175"/>
              <a:ext cx="1143000" cy="338138"/>
            </a:xfrm>
            <a:prstGeom prst="rect">
              <a:avLst/>
            </a:prstGeom>
            <a:noFill/>
            <a:ln w="0" cap="flat" cmpd="sng" algn="ctr">
              <a:noFill/>
              <a:prstDash val="solid"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Invention</a:t>
              </a: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86188" y="2714625"/>
              <a:ext cx="1357312" cy="338138"/>
            </a:xfrm>
            <a:prstGeom prst="rect">
              <a:avLst/>
            </a:prstGeom>
            <a:noFill/>
            <a:ln w="0" cap="flat" cmpd="sng" algn="ctr">
              <a:noFill/>
              <a:prstDash val="solid"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Job Creation</a:t>
              </a: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1" name="TextBox 5"/>
            <p:cNvSpPr txBox="1"/>
            <p:nvPr/>
          </p:nvSpPr>
          <p:spPr>
            <a:xfrm>
              <a:off x="3643313" y="3233738"/>
              <a:ext cx="1785937" cy="338137"/>
            </a:xfrm>
            <a:prstGeom prst="rect">
              <a:avLst/>
            </a:prstGeom>
            <a:noFill/>
            <a:ln w="0" cap="flat" cmpd="sng" algn="ctr">
              <a:noFill/>
              <a:prstDash val="solid"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Problem Solving</a:t>
              </a: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86188" y="3714750"/>
              <a:ext cx="1285875" cy="338138"/>
            </a:xfrm>
            <a:prstGeom prst="rect">
              <a:avLst/>
            </a:prstGeom>
            <a:noFill/>
            <a:ln w="0" cap="flat" cmpd="sng" algn="ctr">
              <a:noFill/>
              <a:prstDash val="solid"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Education</a:t>
              </a: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71875" y="4305300"/>
              <a:ext cx="1714500" cy="338138"/>
            </a:xfrm>
            <a:prstGeom prst="rect">
              <a:avLst/>
            </a:prstGeom>
            <a:noFill/>
            <a:ln w="0" cap="flat" cmpd="sng" algn="ctr">
              <a:noFill/>
              <a:prstDash val="solid"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Empowerment</a:t>
              </a: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4" name="Up Arrow 13"/>
            <p:cNvSpPr/>
            <p:nvPr/>
          </p:nvSpPr>
          <p:spPr>
            <a:xfrm>
              <a:off x="4286250" y="4071938"/>
              <a:ext cx="214313" cy="285750"/>
            </a:xfrm>
            <a:prstGeom prst="upArrow">
              <a:avLst/>
            </a:prstGeom>
            <a:solidFill>
              <a:srgbClr val="FF0000">
                <a:alpha val="54000"/>
              </a:srgbClr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5" name="Up Arrow 14"/>
            <p:cNvSpPr/>
            <p:nvPr/>
          </p:nvSpPr>
          <p:spPr>
            <a:xfrm>
              <a:off x="4286250" y="3500438"/>
              <a:ext cx="214313" cy="285750"/>
            </a:xfrm>
            <a:prstGeom prst="upArrow">
              <a:avLst/>
            </a:prstGeom>
            <a:solidFill>
              <a:srgbClr val="FF0000">
                <a:alpha val="54000"/>
              </a:srgbClr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" name="Up Arrow 15"/>
            <p:cNvSpPr/>
            <p:nvPr/>
          </p:nvSpPr>
          <p:spPr>
            <a:xfrm>
              <a:off x="4286250" y="3000375"/>
              <a:ext cx="214313" cy="285750"/>
            </a:xfrm>
            <a:prstGeom prst="upArrow">
              <a:avLst/>
            </a:prstGeom>
            <a:solidFill>
              <a:srgbClr val="FF0000">
                <a:alpha val="54000"/>
              </a:srgbClr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7" name="Up Arrow 16"/>
            <p:cNvSpPr/>
            <p:nvPr/>
          </p:nvSpPr>
          <p:spPr>
            <a:xfrm>
              <a:off x="4286250" y="2500313"/>
              <a:ext cx="214313" cy="285750"/>
            </a:xfrm>
            <a:prstGeom prst="upArrow">
              <a:avLst/>
            </a:prstGeom>
            <a:solidFill>
              <a:srgbClr val="FF0000">
                <a:alpha val="54000"/>
              </a:srgbClr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850604" y="5214194"/>
            <a:ext cx="3929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 dirty="0" smtClean="0"/>
              <a:t>The tower </a:t>
            </a:r>
            <a:r>
              <a:rPr lang="nl-NL" sz="1400" i="1" dirty="0" smtClean="0"/>
              <a:t>to empower </a:t>
            </a:r>
            <a:r>
              <a:rPr lang="nl-NL" sz="1400" i="1" dirty="0" smtClean="0"/>
              <a:t>(CSIR South Africa)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12504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Stakeholders dynamics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Subsequent initiators</a:t>
            </a:r>
          </a:p>
          <a:p>
            <a:pPr lvl="1"/>
            <a:r>
              <a:rPr lang="nl-NL" dirty="0" smtClean="0"/>
              <a:t>Fab Lab Waag Society</a:t>
            </a:r>
            <a:endParaRPr lang="nl-NL" dirty="0" smtClean="0"/>
          </a:p>
          <a:p>
            <a:pPr lvl="1"/>
            <a:r>
              <a:rPr lang="nl-NL" dirty="0" smtClean="0"/>
              <a:t>Local internet provider</a:t>
            </a:r>
          </a:p>
          <a:p>
            <a:pPr lvl="1"/>
            <a:r>
              <a:rPr lang="nl-NL" dirty="0" smtClean="0"/>
              <a:t>Mixed creative campus initiative</a:t>
            </a:r>
          </a:p>
          <a:p>
            <a:pPr lvl="1"/>
            <a:r>
              <a:rPr lang="nl-NL" dirty="0" smtClean="0"/>
              <a:t>Chamber of Commerce and Industry</a:t>
            </a:r>
          </a:p>
          <a:p>
            <a:pPr lvl="1"/>
            <a:r>
              <a:rPr lang="nl-NL" dirty="0" smtClean="0"/>
              <a:t>Ministry of Technology</a:t>
            </a:r>
          </a:p>
          <a:p>
            <a:pPr lvl="1"/>
            <a:r>
              <a:rPr lang="nl-NL" dirty="0" smtClean="0"/>
              <a:t>Government </a:t>
            </a:r>
          </a:p>
          <a:p>
            <a:pPr lvl="1"/>
            <a:endParaRPr lang="nl-NL" dirty="0" smtClean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 smtClean="0"/>
              <a:t>Recurring pattern</a:t>
            </a:r>
          </a:p>
          <a:p>
            <a:pPr lvl="1"/>
            <a:r>
              <a:rPr lang="nl-NL" dirty="0" smtClean="0"/>
              <a:t>Initial interest and claim of ownerschip</a:t>
            </a:r>
          </a:p>
          <a:p>
            <a:pPr lvl="1"/>
            <a:r>
              <a:rPr lang="nl-NL" dirty="0" smtClean="0"/>
              <a:t>Limited follow-up </a:t>
            </a:r>
            <a:r>
              <a:rPr lang="nl-NL" dirty="0" smtClean="0"/>
              <a:t>actions</a:t>
            </a:r>
          </a:p>
          <a:p>
            <a:pPr lvl="1"/>
            <a:r>
              <a:rPr lang="nl-NL" dirty="0" smtClean="0"/>
              <a:t>Competing priorities</a:t>
            </a:r>
            <a:endParaRPr lang="nl-NL" dirty="0" smtClean="0"/>
          </a:p>
          <a:p>
            <a:r>
              <a:rPr lang="nl-NL" dirty="0" smtClean="0"/>
              <a:t>Our policy</a:t>
            </a:r>
          </a:p>
          <a:p>
            <a:pPr lvl="1"/>
            <a:r>
              <a:rPr lang="nl-NL" dirty="0" smtClean="0"/>
              <a:t>Who is the client?</a:t>
            </a:r>
          </a:p>
          <a:p>
            <a:pPr lvl="1"/>
            <a:r>
              <a:rPr lang="nl-NL" dirty="0" smtClean="0"/>
              <a:t>Which help is </a:t>
            </a:r>
            <a:r>
              <a:rPr lang="nl-NL" dirty="0" smtClean="0"/>
              <a:t>required and </a:t>
            </a:r>
            <a:r>
              <a:rPr lang="nl-NL" dirty="0" smtClean="0"/>
              <a:t>appreciated</a:t>
            </a:r>
            <a:r>
              <a:rPr lang="nl-NL" dirty="0" smtClean="0"/>
              <a:t>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5507-6110-483E-82F0-C1D79DAAE431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220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Regular fab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Mixed creative campus consortium (NL-SR)</a:t>
            </a:r>
          </a:p>
          <a:p>
            <a:r>
              <a:rPr lang="nl-NL" dirty="0" smtClean="0"/>
              <a:t>Mixed motives (social, economical)</a:t>
            </a:r>
          </a:p>
          <a:p>
            <a:r>
              <a:rPr lang="nl-NL" dirty="0" smtClean="0"/>
              <a:t>Fab Lab Waag Society involved</a:t>
            </a:r>
          </a:p>
          <a:p>
            <a:r>
              <a:rPr lang="nl-NL" dirty="0" smtClean="0"/>
              <a:t>Long term perspective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dirty="0" smtClean="0"/>
              <a:t>Raising money for campus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dirty="0" smtClean="0"/>
              <a:t>Developing campus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dirty="0" smtClean="0"/>
              <a:t>Developing Fab Lab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5507-6110-483E-82F0-C1D79DAAE431}" type="slidenum">
              <a:rPr lang="nl-NL" smtClean="0"/>
              <a:t>12</a:t>
            </a:fld>
            <a:endParaRPr lang="nl-NL"/>
          </a:p>
        </p:txBody>
      </p:sp>
      <p:pic>
        <p:nvPicPr>
          <p:cNvPr id="2050" name="Picture 2" descr="http://www.usmedia.nl/assets/img/campus/camp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483" y="1628800"/>
            <a:ext cx="3929959" cy="369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09483" y="5445224"/>
            <a:ext cx="4110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 smtClean="0"/>
              <a:t>Source: Spang Campus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4316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Official fab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Government initiated</a:t>
            </a:r>
          </a:p>
          <a:p>
            <a:r>
              <a:rPr lang="nl-NL" dirty="0" smtClean="0"/>
              <a:t>Mixed motives (boosting high tech, connecting to the world)</a:t>
            </a:r>
            <a:endParaRPr lang="nl-NL" dirty="0"/>
          </a:p>
          <a:p>
            <a:r>
              <a:rPr lang="nl-NL" dirty="0" smtClean="0"/>
              <a:t>Contacts with various NL Fab Labs</a:t>
            </a:r>
            <a:endParaRPr lang="nl-NL" dirty="0"/>
          </a:p>
          <a:p>
            <a:r>
              <a:rPr lang="nl-NL" dirty="0" smtClean="0"/>
              <a:t>Short term </a:t>
            </a:r>
            <a:r>
              <a:rPr lang="nl-NL" dirty="0"/>
              <a:t>perspective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dirty="0" err="1" smtClean="0"/>
              <a:t>Funding</a:t>
            </a:r>
            <a:r>
              <a:rPr lang="nl-NL" dirty="0" smtClean="0"/>
              <a:t> </a:t>
            </a:r>
            <a:r>
              <a:rPr lang="nl-NL" dirty="0" err="1" smtClean="0"/>
              <a:t>available</a:t>
            </a:r>
            <a:endParaRPr lang="nl-NL" dirty="0" smtClean="0"/>
          </a:p>
          <a:p>
            <a:pPr marL="914400" lvl="1" indent="-457200">
              <a:buFont typeface="+mj-lt"/>
              <a:buAutoNum type="arabicPeriod"/>
            </a:pPr>
            <a:r>
              <a:rPr lang="nl-NL" dirty="0" smtClean="0"/>
              <a:t>Space available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dirty="0" smtClean="0"/>
              <a:t>People available</a:t>
            </a:r>
            <a:endParaRPr lang="nl-NL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5507-6110-483E-82F0-C1D79DAAE431}" type="slidenum">
              <a:rPr lang="nl-NL" smtClean="0"/>
              <a:t>13</a:t>
            </a:fld>
            <a:endParaRPr lang="nl-NL"/>
          </a:p>
        </p:txBody>
      </p:sp>
      <p:pic>
        <p:nvPicPr>
          <p:cNvPr id="1026" name="Picture 2" descr="http://www.gov.sr/media/104560/essed-gebouw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64904"/>
            <a:ext cx="3947749" cy="215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34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Mini Fab Lab</a:t>
            </a:r>
          </a:p>
          <a:p>
            <a:pPr lvl="1"/>
            <a:r>
              <a:rPr lang="nl-NL" dirty="0" smtClean="0"/>
              <a:t>Autonomous and flexible</a:t>
            </a:r>
          </a:p>
          <a:p>
            <a:pPr lvl="1"/>
            <a:r>
              <a:rPr lang="nl-NL" dirty="0" smtClean="0"/>
              <a:t>Experiences in local context</a:t>
            </a:r>
          </a:p>
          <a:p>
            <a:pPr lvl="1"/>
            <a:r>
              <a:rPr lang="nl-NL" dirty="0" smtClean="0"/>
              <a:t>Resources for spreading the word</a:t>
            </a:r>
          </a:p>
          <a:p>
            <a:r>
              <a:rPr lang="nl-NL" dirty="0" smtClean="0"/>
              <a:t>Regular Fab Lab and Official Fab Lab</a:t>
            </a:r>
          </a:p>
          <a:p>
            <a:pPr lvl="1"/>
            <a:r>
              <a:rPr lang="nl-NL" dirty="0" smtClean="0"/>
              <a:t>Stay in touch</a:t>
            </a:r>
          </a:p>
          <a:p>
            <a:pPr lvl="1"/>
            <a:r>
              <a:rPr lang="nl-NL" dirty="0" smtClean="0"/>
              <a:t>Search for synergy</a:t>
            </a:r>
          </a:p>
          <a:p>
            <a:pPr lvl="1"/>
            <a:r>
              <a:rPr lang="nl-NL" dirty="0" smtClean="0"/>
              <a:t>Help where possible</a:t>
            </a:r>
          </a:p>
          <a:p>
            <a:pPr lvl="1"/>
            <a:endParaRPr lang="nl-NL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5507-6110-483E-82F0-C1D79DAAE431}" type="slidenum">
              <a:rPr lang="nl-NL" smtClean="0"/>
              <a:t>14</a:t>
            </a:fld>
            <a:endParaRPr lang="nl-NL"/>
          </a:p>
        </p:txBody>
      </p:sp>
      <p:pic>
        <p:nvPicPr>
          <p:cNvPr id="1029" name="Picture 5" descr="C:\Users\Pieter\AppData\Local\Microsoft\Windows\Temporary Internet Files\Content.IE5\BYVCP691\MM900283555[2].gif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348880"/>
            <a:ext cx="20574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03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Kon</a:t>
            </a:r>
            <a:r>
              <a:rPr lang="en-US" dirty="0" smtClean="0"/>
              <a:t> </a:t>
            </a:r>
            <a:r>
              <a:rPr lang="en-US" dirty="0" err="1" smtClean="0"/>
              <a:t>hesi</a:t>
            </a:r>
            <a:r>
              <a:rPr lang="en-US" dirty="0" smtClean="0"/>
              <a:t> </a:t>
            </a:r>
            <a:r>
              <a:rPr lang="en-US" dirty="0" err="1" smtClean="0"/>
              <a:t>baka</a:t>
            </a:r>
            <a:r>
              <a:rPr lang="en-US" dirty="0" smtClean="0"/>
              <a:t>! – Come Back soon!</a:t>
            </a:r>
            <a:endParaRPr lang="nl-NL" dirty="0"/>
          </a:p>
        </p:txBody>
      </p:sp>
      <p:sp>
        <p:nvSpPr>
          <p:cNvPr id="6" name="Subtitle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l-NL" sz="4800" b="1" dirty="0" smtClean="0"/>
          </a:p>
          <a:p>
            <a:pPr marL="0" indent="0" algn="ctr">
              <a:buNone/>
            </a:pPr>
            <a:endParaRPr lang="nl-NL" sz="4800" b="1" dirty="0"/>
          </a:p>
          <a:p>
            <a:pPr marL="0" indent="0" algn="ctr">
              <a:buNone/>
            </a:pPr>
            <a:endParaRPr lang="nl-NL" sz="4800" b="1" dirty="0" smtClean="0"/>
          </a:p>
          <a:p>
            <a:pPr marL="0" indent="0" algn="ctr">
              <a:buNone/>
            </a:pPr>
            <a:endParaRPr lang="nl-NL" sz="48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lvl="0" indent="0" algn="ctr">
              <a:buClr>
                <a:srgbClr val="F0A22E"/>
              </a:buClr>
              <a:buNone/>
            </a:pPr>
            <a:endParaRPr lang="nl-NL" sz="3700" b="1" dirty="0" smtClean="0">
              <a:solidFill>
                <a:srgbClr val="4E3B30"/>
              </a:solidFill>
            </a:endParaRPr>
          </a:p>
          <a:p>
            <a:pPr marL="0" lvl="0" indent="0" algn="ctr">
              <a:buClr>
                <a:srgbClr val="F0A22E"/>
              </a:buClr>
              <a:buNone/>
            </a:pPr>
            <a:endParaRPr lang="nl-NL" sz="3700" b="1" dirty="0">
              <a:solidFill>
                <a:srgbClr val="4E3B30"/>
              </a:solidFill>
            </a:endParaRPr>
          </a:p>
          <a:p>
            <a:pPr marL="0" lvl="0" indent="0" algn="ctr">
              <a:buClr>
                <a:srgbClr val="F0A22E"/>
              </a:buClr>
              <a:buNone/>
            </a:pPr>
            <a:endParaRPr lang="nl-NL" sz="3700" b="1" dirty="0" smtClean="0">
              <a:solidFill>
                <a:srgbClr val="4E3B30"/>
              </a:solidFill>
            </a:endParaRPr>
          </a:p>
          <a:p>
            <a:pPr marL="0" lvl="0" indent="0" algn="ctr">
              <a:buClr>
                <a:srgbClr val="F0A22E"/>
              </a:buClr>
              <a:buNone/>
            </a:pPr>
            <a:r>
              <a:rPr lang="nl-NL" sz="3700" b="1" dirty="0" smtClean="0">
                <a:solidFill>
                  <a:srgbClr val="4E3B30"/>
                </a:solidFill>
              </a:rPr>
              <a:t>Thank You!</a:t>
            </a:r>
          </a:p>
          <a:p>
            <a:pPr marL="0" lvl="0" indent="0" algn="ctr">
              <a:buClr>
                <a:srgbClr val="F0A22E"/>
              </a:buClr>
              <a:buNone/>
            </a:pPr>
            <a:endParaRPr lang="nl-NL" sz="3700" b="1" dirty="0" smtClean="0">
              <a:solidFill>
                <a:srgbClr val="4E3B30"/>
              </a:solidFill>
            </a:endParaRPr>
          </a:p>
          <a:p>
            <a:pPr marL="0" lvl="0" indent="0" algn="ctr">
              <a:buClr>
                <a:srgbClr val="F0A22E"/>
              </a:buClr>
              <a:buNone/>
            </a:pPr>
            <a:r>
              <a:rPr lang="nl-NL" b="1" dirty="0" smtClean="0">
                <a:solidFill>
                  <a:srgbClr val="4E3B30"/>
                </a:solidFill>
              </a:rPr>
              <a:t>Pieter </a:t>
            </a:r>
            <a:r>
              <a:rPr lang="nl-NL" b="1" dirty="0">
                <a:solidFill>
                  <a:srgbClr val="4E3B30"/>
                </a:solidFill>
              </a:rPr>
              <a:t>van der Hijden MSc</a:t>
            </a:r>
            <a:r>
              <a:rPr lang="nl-NL" sz="4800" dirty="0">
                <a:solidFill>
                  <a:srgbClr val="4E3B30"/>
                </a:solidFill>
              </a:rPr>
              <a:t/>
            </a:r>
            <a:br>
              <a:rPr lang="nl-NL" sz="4800" dirty="0">
                <a:solidFill>
                  <a:srgbClr val="4E3B30"/>
                </a:solidFill>
              </a:rPr>
            </a:br>
            <a:r>
              <a:rPr lang="nl-NL" sz="1600" dirty="0">
                <a:solidFill>
                  <a:srgbClr val="4E3B30"/>
                </a:solidFill>
              </a:rPr>
              <a:t>ict for development, government, and learning</a:t>
            </a:r>
            <a:br>
              <a:rPr lang="nl-NL" sz="1600" dirty="0">
                <a:solidFill>
                  <a:srgbClr val="4E3B30"/>
                </a:solidFill>
              </a:rPr>
            </a:br>
            <a:r>
              <a:rPr lang="nl-NL" sz="1600" dirty="0">
                <a:solidFill>
                  <a:srgbClr val="4E3B30"/>
                </a:solidFill>
              </a:rPr>
              <a:t>Sofos Consultancy, The Netherlands</a:t>
            </a:r>
            <a:br>
              <a:rPr lang="nl-NL" sz="1600" dirty="0">
                <a:solidFill>
                  <a:srgbClr val="4E3B30"/>
                </a:solidFill>
              </a:rPr>
            </a:br>
            <a:r>
              <a:rPr lang="nl-NL" sz="1600" dirty="0">
                <a:solidFill>
                  <a:srgbClr val="4E3B30"/>
                </a:solidFill>
                <a:hlinkClick r:id="rId2"/>
              </a:rPr>
              <a:t>www.sofos.nl</a:t>
            </a:r>
            <a:r>
              <a:rPr lang="nl-NL" sz="1600" dirty="0">
                <a:solidFill>
                  <a:srgbClr val="4E3B30"/>
                </a:solidFill>
              </a:rPr>
              <a:t> – </a:t>
            </a:r>
            <a:r>
              <a:rPr lang="en-US" sz="1600" dirty="0">
                <a:solidFill>
                  <a:srgbClr val="4E3B30"/>
                </a:solidFill>
                <a:hlinkClick r:id="rId3"/>
              </a:rPr>
              <a:t>pvdh@sofos.nl</a:t>
            </a:r>
            <a:endParaRPr lang="nl-NL" sz="1400" dirty="0">
              <a:solidFill>
                <a:srgbClr val="4E3B3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5507-6110-483E-82F0-C1D79DAAE431}" type="slidenum">
              <a:rPr lang="nl-NL" smtClean="0"/>
              <a:t>15</a:t>
            </a:fld>
            <a:endParaRPr lang="nl-NL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79972"/>
            <a:ext cx="413538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0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Welcome to suriname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327720" y="4293096"/>
            <a:ext cx="4343400" cy="2031504"/>
          </a:xfrm>
        </p:spPr>
        <p:txBody>
          <a:bodyPr>
            <a:normAutofit fontScale="77500" lnSpcReduction="20000"/>
          </a:bodyPr>
          <a:lstStyle/>
          <a:p>
            <a:r>
              <a:rPr lang="nl-NL" dirty="0" smtClean="0"/>
              <a:t>Tropical country</a:t>
            </a:r>
          </a:p>
          <a:p>
            <a:r>
              <a:rPr lang="nl-NL" dirty="0" smtClean="0"/>
              <a:t>400 * 400 km</a:t>
            </a:r>
          </a:p>
          <a:p>
            <a:r>
              <a:rPr lang="nl-NL" dirty="0" smtClean="0"/>
              <a:t>Flat coastal strip 80 km</a:t>
            </a:r>
          </a:p>
          <a:p>
            <a:r>
              <a:rPr lang="nl-NL" dirty="0" smtClean="0"/>
              <a:t>Hilly tropical rainforest with some mountains</a:t>
            </a:r>
          </a:p>
          <a:p>
            <a:r>
              <a:rPr lang="nl-NL" dirty="0" smtClean="0"/>
              <a:t>Rich of natural </a:t>
            </a:r>
            <a:r>
              <a:rPr lang="nl-NL" dirty="0" smtClean="0"/>
              <a:t>resources</a:t>
            </a:r>
          </a:p>
          <a:p>
            <a:endParaRPr lang="nl-NL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5507-6110-483E-82F0-C1D79DAAE431}" type="slidenum">
              <a:rPr lang="nl-NL" smtClean="0"/>
              <a:t>2</a:t>
            </a:fld>
            <a:endParaRPr lang="nl-NL"/>
          </a:p>
        </p:txBody>
      </p:sp>
      <p:pic>
        <p:nvPicPr>
          <p:cNvPr id="2052" name="Picture 4" descr="http://www.gov.sr/media/238072/suriname_landka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21189"/>
            <a:ext cx="4176464" cy="420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4355976" y="5725497"/>
            <a:ext cx="341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Source: www.gov.sr</a:t>
            </a:r>
            <a:endParaRPr lang="en-GB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281906" cy="263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86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Welcome to suriname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half" idx="2"/>
          </p:nvPr>
        </p:nvSpPr>
        <p:spPr>
          <a:xfrm>
            <a:off x="240417" y="1549362"/>
            <a:ext cx="4343400" cy="4724400"/>
          </a:xfrm>
        </p:spPr>
        <p:txBody>
          <a:bodyPr>
            <a:normAutofit/>
          </a:bodyPr>
          <a:lstStyle/>
          <a:p>
            <a:r>
              <a:rPr lang="nl-NL" dirty="0" smtClean="0"/>
              <a:t>Economy</a:t>
            </a:r>
            <a:endParaRPr lang="nl-NL" dirty="0"/>
          </a:p>
          <a:p>
            <a:pPr lvl="1"/>
            <a:r>
              <a:rPr lang="nl-NL" dirty="0"/>
              <a:t>Mining (oil, gold, </a:t>
            </a:r>
            <a:r>
              <a:rPr lang="nl-NL" dirty="0" smtClean="0"/>
              <a:t>bauxite)</a:t>
            </a:r>
            <a:endParaRPr lang="nl-NL" dirty="0"/>
          </a:p>
          <a:p>
            <a:pPr lvl="1"/>
            <a:r>
              <a:rPr lang="nl-NL" dirty="0"/>
              <a:t>Agriculture</a:t>
            </a:r>
          </a:p>
          <a:p>
            <a:pPr lvl="1"/>
            <a:r>
              <a:rPr lang="nl-NL" dirty="0"/>
              <a:t>Tourism</a:t>
            </a:r>
          </a:p>
          <a:p>
            <a:pPr lvl="1"/>
            <a:r>
              <a:rPr lang="nl-NL" dirty="0" smtClean="0"/>
              <a:t>Offshore (call centres)</a:t>
            </a:r>
            <a:endParaRPr lang="nl-NL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5507-6110-483E-82F0-C1D79DAAE431}" type="slidenum">
              <a:rPr lang="nl-NL" smtClean="0"/>
              <a:t>3</a:t>
            </a:fld>
            <a:endParaRPr lang="nl-NL"/>
          </a:p>
        </p:txBody>
      </p:sp>
      <p:sp>
        <p:nvSpPr>
          <p:cNvPr id="9" name="TextBox 8"/>
          <p:cNvSpPr txBox="1"/>
          <p:nvPr/>
        </p:nvSpPr>
        <p:spPr>
          <a:xfrm>
            <a:off x="251519" y="5770130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GDP pc – Computed by Wolfram Alpha = USD 15.3 per day per person</a:t>
            </a:r>
            <a:endParaRPr lang="en-US" dirty="0"/>
          </a:p>
        </p:txBody>
      </p: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4226565"/>
            <a:ext cx="4238625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17" y="1530990"/>
            <a:ext cx="4181475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83817" y="5877272"/>
            <a:ext cx="4181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Population: 80</a:t>
            </a:r>
            <a:r>
              <a:rPr lang="nl-NL" dirty="0"/>
              <a:t>% - </a:t>
            </a:r>
            <a:r>
              <a:rPr lang="nl-NL" dirty="0" smtClean="0"/>
              <a:t>urban, 10</a:t>
            </a:r>
            <a:r>
              <a:rPr lang="nl-NL" dirty="0"/>
              <a:t>% - </a:t>
            </a:r>
            <a:r>
              <a:rPr lang="nl-NL" dirty="0" smtClean="0"/>
              <a:t>rural, 10</a:t>
            </a:r>
            <a:r>
              <a:rPr lang="nl-NL" dirty="0"/>
              <a:t>% - </a:t>
            </a:r>
            <a:r>
              <a:rPr lang="nl-NL" dirty="0" smtClean="0"/>
              <a:t>forest, 500,000 </a:t>
            </a:r>
            <a:r>
              <a:rPr lang="nl-NL" dirty="0"/>
              <a:t>in </a:t>
            </a:r>
            <a:r>
              <a:rPr lang="nl-NL" dirty="0" smtClean="0"/>
              <a:t>total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9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Rural area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23528" y="1628800"/>
            <a:ext cx="4191000" cy="472440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295261" y="5517232"/>
            <a:ext cx="8668072" cy="8184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400" dirty="0" smtClean="0"/>
              <a:t>close </a:t>
            </a:r>
            <a:r>
              <a:rPr lang="nl-NL" sz="2400" dirty="0"/>
              <a:t>to </a:t>
            </a:r>
            <a:r>
              <a:rPr lang="nl-NL" sz="2400" dirty="0" smtClean="0"/>
              <a:t>city - road traffic - schools </a:t>
            </a:r>
            <a:r>
              <a:rPr lang="nl-NL" sz="2400" dirty="0" smtClean="0"/>
              <a:t>simple </a:t>
            </a:r>
            <a:r>
              <a:rPr lang="nl-NL" sz="2400" dirty="0" smtClean="0"/>
              <a:t>- money economy </a:t>
            </a:r>
            <a:r>
              <a:rPr lang="nl-NL" sz="2400" dirty="0" smtClean="0"/>
              <a:t>– modest education – modest income – quiet - static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5507-6110-483E-82F0-C1D79DAAE431}" type="slidenum">
              <a:rPr lang="nl-NL" smtClean="0"/>
              <a:t>4</a:t>
            </a:fld>
            <a:endParaRPr lang="nl-NL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67287"/>
            <a:ext cx="7488832" cy="39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Public\Pictures\2008\DCIM\100CANON\IMG_17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144" y="1467287"/>
            <a:ext cx="2366988" cy="177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80112" y="6381328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i="1" dirty="0" smtClean="0"/>
              <a:t>Source: left: Google Earth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49739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Mini fab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4437112"/>
            <a:ext cx="4483224" cy="1887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400" dirty="0" smtClean="0"/>
              <a:t>OLPC – One Laptop Per Child - Computer Club (Movie Maker, Game Maker, Internet / Wifi) - Cameo Cutting Device - Arduino, Raspberry Pi - informal learning - social development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5507-6110-483E-82F0-C1D79DAAE431}" type="slidenum">
              <a:rPr lang="nl-NL" smtClean="0"/>
              <a:t>5</a:t>
            </a:fld>
            <a:endParaRPr lang="nl-NL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82905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6632"/>
            <a:ext cx="4009628" cy="3007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846" y="3235429"/>
            <a:ext cx="3993821" cy="299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74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Mini fab lab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5507-6110-483E-82F0-C1D79DAAE431}" type="slidenum">
              <a:rPr lang="nl-NL" smtClean="0"/>
              <a:t>6</a:t>
            </a:fld>
            <a:endParaRPr lang="nl-NL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2232248" cy="181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2232248" cy="1674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13176"/>
            <a:ext cx="2232248" cy="1674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167" y="1268760"/>
            <a:ext cx="3446647" cy="46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68760"/>
            <a:ext cx="2656313" cy="181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519" y="3224981"/>
            <a:ext cx="2659594" cy="199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28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Jungle area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5507-6110-483E-82F0-C1D79DAAE431}" type="slidenum">
              <a:rPr lang="nl-NL" smtClean="0"/>
              <a:t>7</a:t>
            </a:fld>
            <a:endParaRPr lang="nl-NL"/>
          </a:p>
        </p:txBody>
      </p:sp>
      <p:sp>
        <p:nvSpPr>
          <p:cNvPr id="7" name="Content Placeholder 7"/>
          <p:cNvSpPr txBox="1">
            <a:spLocks/>
          </p:cNvSpPr>
          <p:nvPr/>
        </p:nvSpPr>
        <p:spPr>
          <a:xfrm>
            <a:off x="295261" y="5517232"/>
            <a:ext cx="8668072" cy="81847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nl-NL" sz="2400" dirty="0" smtClean="0"/>
              <a:t>far </a:t>
            </a:r>
            <a:r>
              <a:rPr lang="nl-NL" sz="2400" dirty="0" smtClean="0"/>
              <a:t>from city – boat/plane traffic - schools </a:t>
            </a:r>
            <a:r>
              <a:rPr lang="nl-NL" sz="2400" dirty="0" smtClean="0"/>
              <a:t>primitive </a:t>
            </a:r>
            <a:r>
              <a:rPr lang="nl-NL" sz="2400" dirty="0" smtClean="0"/>
              <a:t>– </a:t>
            </a:r>
            <a:r>
              <a:rPr lang="nl-NL" sz="2400" dirty="0" smtClean="0"/>
              <a:t>gsm upcoming – self-sustaining </a:t>
            </a:r>
            <a:r>
              <a:rPr lang="nl-NL" sz="2400" dirty="0" smtClean="0"/>
              <a:t>– </a:t>
            </a:r>
            <a:r>
              <a:rPr lang="nl-NL" sz="2400" dirty="0" smtClean="0"/>
              <a:t>mining - indigenous </a:t>
            </a:r>
            <a:r>
              <a:rPr lang="nl-NL" sz="2400" dirty="0" smtClean="0"/>
              <a:t>people and “marrons” – </a:t>
            </a:r>
            <a:r>
              <a:rPr lang="nl-NL" sz="2400" dirty="0" smtClean="0"/>
              <a:t>migration to city </a:t>
            </a:r>
            <a:endParaRPr lang="en-US" sz="24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61" y="1412776"/>
            <a:ext cx="3844691" cy="250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61" y="3894271"/>
            <a:ext cx="2260515" cy="1653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797" y="1412776"/>
            <a:ext cx="2900536" cy="413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072" y="1412776"/>
            <a:ext cx="1990725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894271"/>
            <a:ext cx="2592289" cy="164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12529" y="6335702"/>
            <a:ext cx="4050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 dirty="0" smtClean="0"/>
              <a:t>Source: </a:t>
            </a:r>
            <a:r>
              <a:rPr lang="nl-NL" sz="1400" i="1" dirty="0" smtClean="0"/>
              <a:t>3 </a:t>
            </a:r>
            <a:r>
              <a:rPr lang="nl-NL" sz="1400" i="1" dirty="0" smtClean="0"/>
              <a:t>pictures to the left: IGSR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57873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Urban area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5507-6110-483E-82F0-C1D79DAAE431}" type="slidenum">
              <a:rPr lang="nl-NL" smtClean="0"/>
              <a:t>8</a:t>
            </a:fld>
            <a:endParaRPr lang="nl-NL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96" y="1412775"/>
            <a:ext cx="4166638" cy="43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7196" y="5733256"/>
            <a:ext cx="4300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City – Lively, shops, offices, bars, schools, </a:t>
            </a:r>
            <a:r>
              <a:rPr lang="nl-NL" dirty="0" smtClean="0"/>
              <a:t>dynamic, spending, unemployment</a:t>
            </a:r>
            <a:endParaRPr lang="en-US" dirty="0"/>
          </a:p>
        </p:txBody>
      </p:sp>
      <p:pic>
        <p:nvPicPr>
          <p:cNvPr id="8" name="Picture 3" descr="C:\Users\Public\Pictures\2002\DCIM\100MSDCF\DSC013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945" y="1412775"/>
            <a:ext cx="3096333" cy="23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Public\Pictures\2002\DCIM\100MSDCF\DSC014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845" y="3933056"/>
            <a:ext cx="3096333" cy="232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580112" y="6381328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i="1" dirty="0" smtClean="0"/>
              <a:t>Source: left: Google Earth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9865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87458"/>
            <a:ext cx="8923337" cy="669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stakeholders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5507-6110-483E-82F0-C1D79DAAE431}" type="slidenum">
              <a:rPr lang="nl-NL" smtClean="0"/>
              <a:t>9</a:t>
            </a:fld>
            <a:endParaRPr lang="nl-NL"/>
          </a:p>
        </p:txBody>
      </p:sp>
      <p:sp>
        <p:nvSpPr>
          <p:cNvPr id="7" name="Rounded Rectangle 6"/>
          <p:cNvSpPr/>
          <p:nvPr/>
        </p:nvSpPr>
        <p:spPr>
          <a:xfrm>
            <a:off x="1619672" y="188640"/>
            <a:ext cx="792088" cy="504056"/>
          </a:xfrm>
          <a:prstGeom prst="roundRect">
            <a:avLst/>
          </a:prstGeom>
          <a:solidFill>
            <a:srgbClr val="FFFF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 smtClean="0">
                <a:solidFill>
                  <a:schemeClr val="tx1"/>
                </a:solidFill>
              </a:rPr>
              <a:t>University 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948264" y="1317957"/>
            <a:ext cx="792088" cy="504056"/>
          </a:xfrm>
          <a:prstGeom prst="roundRect">
            <a:avLst/>
          </a:prstGeom>
          <a:solidFill>
            <a:srgbClr val="FFFF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 smtClean="0">
                <a:solidFill>
                  <a:schemeClr val="tx1"/>
                </a:solidFill>
              </a:rPr>
              <a:t>Colleges 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956376" y="5877272"/>
            <a:ext cx="792088" cy="504056"/>
          </a:xfrm>
          <a:prstGeom prst="roundRect">
            <a:avLst/>
          </a:prstGeom>
          <a:solidFill>
            <a:srgbClr val="FFFF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 smtClean="0">
                <a:solidFill>
                  <a:schemeClr val="tx1"/>
                </a:solidFill>
              </a:rPr>
              <a:t>Museum 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9538" y="3789040"/>
            <a:ext cx="792088" cy="504056"/>
          </a:xfrm>
          <a:prstGeom prst="roundRect">
            <a:avLst/>
          </a:prstGeom>
          <a:solidFill>
            <a:srgbClr val="FFFF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 smtClean="0">
                <a:solidFill>
                  <a:schemeClr val="tx1"/>
                </a:solidFill>
              </a:rPr>
              <a:t>Crafters 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93017" y="5625244"/>
            <a:ext cx="792088" cy="504056"/>
          </a:xfrm>
          <a:prstGeom prst="roundRect">
            <a:avLst/>
          </a:prstGeom>
          <a:solidFill>
            <a:srgbClr val="FFFF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 smtClean="0">
                <a:solidFill>
                  <a:schemeClr val="tx1"/>
                </a:solidFill>
              </a:rPr>
              <a:t>Cultural centre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168571" y="5373216"/>
            <a:ext cx="792088" cy="504056"/>
          </a:xfrm>
          <a:prstGeom prst="roundRect">
            <a:avLst/>
          </a:prstGeom>
          <a:solidFill>
            <a:srgbClr val="FFFF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900" dirty="0" smtClean="0">
                <a:solidFill>
                  <a:schemeClr val="tx1"/>
                </a:solidFill>
              </a:rPr>
              <a:t>Chamber of commerce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148064" y="4725144"/>
            <a:ext cx="792088" cy="504056"/>
          </a:xfrm>
          <a:prstGeom prst="roundRect">
            <a:avLst/>
          </a:prstGeom>
          <a:solidFill>
            <a:srgbClr val="FFFF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dirty="0" smtClean="0">
                <a:solidFill>
                  <a:schemeClr val="tx1"/>
                </a:solidFill>
              </a:rPr>
              <a:t>Min. of labour &amp; techn.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479468" y="4977172"/>
            <a:ext cx="792088" cy="504056"/>
          </a:xfrm>
          <a:prstGeom prst="roundRect">
            <a:avLst/>
          </a:prstGeom>
          <a:solidFill>
            <a:srgbClr val="FFFF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 smtClean="0">
                <a:solidFill>
                  <a:schemeClr val="tx1"/>
                </a:solidFill>
              </a:rPr>
              <a:t>Min. of trade and industry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878942" y="188640"/>
            <a:ext cx="792088" cy="504056"/>
          </a:xfrm>
          <a:prstGeom prst="roundRect">
            <a:avLst/>
          </a:prstGeom>
          <a:solidFill>
            <a:srgbClr val="FFFF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 smtClean="0">
                <a:solidFill>
                  <a:schemeClr val="tx1"/>
                </a:solidFill>
              </a:rPr>
              <a:t>Internet provider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9025" y="188640"/>
            <a:ext cx="792088" cy="504056"/>
          </a:xfrm>
          <a:prstGeom prst="roundRect">
            <a:avLst/>
          </a:prstGeom>
          <a:solidFill>
            <a:srgbClr val="FFFF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 smtClean="0">
                <a:solidFill>
                  <a:schemeClr val="tx1"/>
                </a:solidFill>
              </a:rPr>
              <a:t>Creative campus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164288" y="4142130"/>
            <a:ext cx="792088" cy="504056"/>
          </a:xfrm>
          <a:prstGeom prst="roundRect">
            <a:avLst/>
          </a:prstGeom>
          <a:solidFill>
            <a:srgbClr val="FFFF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dirty="0" smtClean="0">
                <a:solidFill>
                  <a:schemeClr val="tx1"/>
                </a:solidFill>
              </a:rPr>
              <a:t>Employers ass.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355976" y="260648"/>
            <a:ext cx="792088" cy="504056"/>
          </a:xfrm>
          <a:prstGeom prst="roundRect">
            <a:avLst/>
          </a:prstGeom>
          <a:solidFill>
            <a:srgbClr val="FFFF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 smtClean="0">
                <a:solidFill>
                  <a:schemeClr val="tx1"/>
                </a:solidFill>
              </a:rPr>
              <a:t>Research institutes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17095" y="1967136"/>
            <a:ext cx="792088" cy="504056"/>
          </a:xfrm>
          <a:prstGeom prst="roundRect">
            <a:avLst/>
          </a:prstGeom>
          <a:solidFill>
            <a:srgbClr val="FFFF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 smtClean="0">
                <a:solidFill>
                  <a:schemeClr val="tx1"/>
                </a:solidFill>
              </a:rPr>
              <a:t>Embassy</a:t>
            </a:r>
            <a:r>
              <a:rPr lang="nl-NL" sz="1200" dirty="0" smtClean="0">
                <a:solidFill>
                  <a:schemeClr val="tx1"/>
                </a:solidFill>
              </a:rPr>
              <a:t> 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31640" y="4142130"/>
            <a:ext cx="792088" cy="504056"/>
          </a:xfrm>
          <a:prstGeom prst="roundRect">
            <a:avLst/>
          </a:prstGeom>
          <a:solidFill>
            <a:srgbClr val="FFFF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 smtClean="0">
                <a:solidFill>
                  <a:schemeClr val="tx1"/>
                </a:solidFill>
              </a:rPr>
              <a:t>Bank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347864" y="5121188"/>
            <a:ext cx="792088" cy="504056"/>
          </a:xfrm>
          <a:prstGeom prst="roundRect">
            <a:avLst/>
          </a:prstGeom>
          <a:solidFill>
            <a:srgbClr val="FFFF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 smtClean="0">
                <a:solidFill>
                  <a:schemeClr val="tx1"/>
                </a:solidFill>
              </a:rPr>
              <a:t>Big company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752020" y="3068960"/>
            <a:ext cx="792088" cy="504056"/>
          </a:xfrm>
          <a:prstGeom prst="roundRect">
            <a:avLst/>
          </a:prstGeom>
          <a:solidFill>
            <a:srgbClr val="FFFF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 smtClean="0">
                <a:solidFill>
                  <a:schemeClr val="tx1"/>
                </a:solidFill>
              </a:rPr>
              <a:t>NGO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649742" y="6098468"/>
            <a:ext cx="792088" cy="504056"/>
          </a:xfrm>
          <a:prstGeom prst="roundRect">
            <a:avLst/>
          </a:prstGeom>
          <a:solidFill>
            <a:srgbClr val="FFFF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 smtClean="0">
                <a:solidFill>
                  <a:schemeClr val="tx1"/>
                </a:solidFill>
              </a:rPr>
              <a:t>Supra nationals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8100392" y="781817"/>
            <a:ext cx="792088" cy="504056"/>
          </a:xfrm>
          <a:prstGeom prst="roundRect">
            <a:avLst/>
          </a:prstGeom>
          <a:solidFill>
            <a:srgbClr val="FFFF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 smtClean="0">
                <a:solidFill>
                  <a:schemeClr val="tx1"/>
                </a:solidFill>
              </a:rPr>
              <a:t>Techn.  schools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086854" y="2564904"/>
            <a:ext cx="792088" cy="504056"/>
          </a:xfrm>
          <a:prstGeom prst="roundRect">
            <a:avLst/>
          </a:prstGeom>
          <a:solidFill>
            <a:srgbClr val="FFFF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 smtClean="0">
                <a:solidFill>
                  <a:schemeClr val="tx1"/>
                </a:solidFill>
              </a:rPr>
              <a:t>Adult education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161729" y="1463080"/>
            <a:ext cx="792088" cy="504056"/>
          </a:xfrm>
          <a:prstGeom prst="roundRect">
            <a:avLst/>
          </a:prstGeom>
          <a:solidFill>
            <a:srgbClr val="FFFF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900" dirty="0" smtClean="0">
                <a:solidFill>
                  <a:schemeClr val="tx1"/>
                </a:solidFill>
              </a:rPr>
              <a:t>Women movement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139952" y="2176300"/>
            <a:ext cx="792088" cy="504056"/>
          </a:xfrm>
          <a:prstGeom prst="roundRect">
            <a:avLst/>
          </a:prstGeom>
          <a:solidFill>
            <a:srgbClr val="FFFF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 smtClean="0">
                <a:solidFill>
                  <a:schemeClr val="tx1"/>
                </a:solidFill>
              </a:rPr>
              <a:t>Training centre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635896" y="1292497"/>
            <a:ext cx="792088" cy="504056"/>
          </a:xfrm>
          <a:prstGeom prst="roundRect">
            <a:avLst/>
          </a:prstGeom>
          <a:solidFill>
            <a:srgbClr val="FFFF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 smtClean="0">
                <a:solidFill>
                  <a:schemeClr val="tx1"/>
                </a:solidFill>
              </a:rPr>
              <a:t>Consultancies 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857654" y="3068960"/>
            <a:ext cx="792088" cy="504056"/>
          </a:xfrm>
          <a:prstGeom prst="roundRect">
            <a:avLst/>
          </a:prstGeom>
          <a:solidFill>
            <a:srgbClr val="FFFF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dirty="0" smtClean="0">
                <a:solidFill>
                  <a:schemeClr val="tx1"/>
                </a:solidFill>
              </a:rPr>
              <a:t>Govern-ment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100392" y="2428328"/>
            <a:ext cx="792088" cy="504056"/>
          </a:xfrm>
          <a:prstGeom prst="roundRect">
            <a:avLst/>
          </a:prstGeom>
          <a:solidFill>
            <a:srgbClr val="FFFF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 smtClean="0">
                <a:solidFill>
                  <a:schemeClr val="tx1"/>
                </a:solidFill>
              </a:rPr>
              <a:t>Labour union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907704" y="1569985"/>
            <a:ext cx="792088" cy="504056"/>
          </a:xfrm>
          <a:prstGeom prst="roundRect">
            <a:avLst/>
          </a:prstGeom>
          <a:solidFill>
            <a:srgbClr val="FFFF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 smtClean="0">
                <a:solidFill>
                  <a:schemeClr val="tx1"/>
                </a:solidFill>
              </a:rPr>
              <a:t>Ministry of education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333455" y="6098468"/>
            <a:ext cx="792088" cy="504056"/>
          </a:xfrm>
          <a:prstGeom prst="roundRect">
            <a:avLst/>
          </a:prstGeom>
          <a:solidFill>
            <a:srgbClr val="FFFF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 smtClean="0">
                <a:solidFill>
                  <a:schemeClr val="tx1"/>
                </a:solidFill>
              </a:rPr>
              <a:t>Waag society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168571" y="6131768"/>
            <a:ext cx="792088" cy="504056"/>
          </a:xfrm>
          <a:prstGeom prst="roundRect">
            <a:avLst/>
          </a:prstGeom>
          <a:solidFill>
            <a:srgbClr val="FFFF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 smtClean="0">
                <a:solidFill>
                  <a:schemeClr val="tx1"/>
                </a:solidFill>
              </a:rPr>
              <a:t>Drawing by A. Fienieg - 1992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50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7072</TotalTime>
  <Words>578</Words>
  <Application>Microsoft Office PowerPoint</Application>
  <PresentationFormat>On-screen Show (4:3)</PresentationFormat>
  <Paragraphs>141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Wingdings 2</vt:lpstr>
      <vt:lpstr>Calibri</vt:lpstr>
      <vt:lpstr>Times New Roman</vt:lpstr>
      <vt:lpstr>Franklin Gothic Medium</vt:lpstr>
      <vt:lpstr>Franklin Gothic Book</vt:lpstr>
      <vt:lpstr>Trek</vt:lpstr>
      <vt:lpstr>Welcome to switi sranan</vt:lpstr>
      <vt:lpstr>Welcome to suriname</vt:lpstr>
      <vt:lpstr>Welcome to suriname</vt:lpstr>
      <vt:lpstr>Rural area</vt:lpstr>
      <vt:lpstr>Mini fab lab</vt:lpstr>
      <vt:lpstr>Mini fab lab</vt:lpstr>
      <vt:lpstr>Jungle area</vt:lpstr>
      <vt:lpstr>Urban area</vt:lpstr>
      <vt:lpstr>stakeholders</vt:lpstr>
      <vt:lpstr>Need for fab lab</vt:lpstr>
      <vt:lpstr>Stakeholders dynamics</vt:lpstr>
      <vt:lpstr>Regular fab lab</vt:lpstr>
      <vt:lpstr>Official fab lab</vt:lpstr>
      <vt:lpstr>conclusion</vt:lpstr>
      <vt:lpstr>Kon hesi baka! – Come Back soon!</vt:lpstr>
    </vt:vector>
  </TitlesOfParts>
  <Company>Sofos Consultancy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Setting-up a Fab Lab in Suriname, a play on three boards</dc:title>
  <dc:creator>Pieter van der Hijden</dc:creator>
  <cp:lastModifiedBy>Pieter van der Hijden</cp:lastModifiedBy>
  <cp:revision>245</cp:revision>
  <cp:lastPrinted>2011-12-01T05:17:22Z</cp:lastPrinted>
  <dcterms:created xsi:type="dcterms:W3CDTF">2011-02-16T01:30:54Z</dcterms:created>
  <dcterms:modified xsi:type="dcterms:W3CDTF">2012-08-22T14:41:48Z</dcterms:modified>
</cp:coreProperties>
</file>