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725" r:id="rId2"/>
    <p:sldId id="638" r:id="rId3"/>
    <p:sldId id="723" r:id="rId4"/>
    <p:sldId id="641" r:id="rId5"/>
    <p:sldId id="713" r:id="rId6"/>
    <p:sldId id="671" r:id="rId7"/>
    <p:sldId id="701" r:id="rId8"/>
    <p:sldId id="675" r:id="rId9"/>
    <p:sldId id="663" r:id="rId10"/>
    <p:sldId id="676" r:id="rId11"/>
    <p:sldId id="721" r:id="rId12"/>
    <p:sldId id="717" r:id="rId13"/>
    <p:sldId id="724" r:id="rId14"/>
    <p:sldId id="495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6BC3"/>
    <a:srgbClr val="F2C34C"/>
    <a:srgbClr val="DEA310"/>
    <a:srgbClr val="F2EC00"/>
    <a:srgbClr val="F0EA00"/>
    <a:srgbClr val="CCCC00"/>
    <a:srgbClr val="0585B3"/>
    <a:srgbClr val="C0C0C4"/>
    <a:srgbClr val="678DC5"/>
    <a:srgbClr val="3E6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1" autoAdjust="0"/>
    <p:restoredTop sz="90268" autoAdjust="0"/>
  </p:normalViewPr>
  <p:slideViewPr>
    <p:cSldViewPr>
      <p:cViewPr>
        <p:scale>
          <a:sx n="80" d="100"/>
          <a:sy n="80" d="100"/>
        </p:scale>
        <p:origin x="-2552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6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521450" y="8890000"/>
            <a:ext cx="4683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cs typeface="+mn-cs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8738" y="9074150"/>
            <a:ext cx="27336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667" tIns="50185" rIns="95667" bIns="50185">
            <a:spAutoFit/>
          </a:bodyPr>
          <a:lstStyle/>
          <a:p>
            <a:pPr defTabSz="611188" eaLnBrk="0" hangingPunct="0">
              <a:tabLst>
                <a:tab pos="2387600" algn="l"/>
                <a:tab pos="4830763" algn="l"/>
              </a:tabLst>
              <a:defRPr/>
            </a:pPr>
            <a:r>
              <a:rPr lang="en-US" sz="800">
                <a:cs typeface="+mn-cs"/>
              </a:rPr>
              <a:t>© 2006, Cisco Systems, Inc. All rights reserved.</a:t>
            </a:r>
          </a:p>
          <a:p>
            <a:pPr defTabSz="611188" eaLnBrk="0" hangingPunct="0">
              <a:tabLst>
                <a:tab pos="2387600" algn="l"/>
                <a:tab pos="4830763" algn="l"/>
              </a:tabLst>
              <a:defRPr/>
            </a:pPr>
            <a:r>
              <a:rPr lang="en-US" sz="800">
                <a:cs typeface="+mn-cs"/>
              </a:rPr>
              <a:t>Presentation_ID.scr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8750" y="9088438"/>
            <a:ext cx="6943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cs typeface="+mn-cs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188075" y="8964613"/>
            <a:ext cx="8477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819" tIns="0" rIns="18819" bIns="0" anchor="b"/>
          <a:lstStyle/>
          <a:p>
            <a:pPr algn="r" defTabSz="903288" eaLnBrk="0" hangingPunct="0">
              <a:defRPr/>
            </a:pPr>
            <a:fld id="{F813409C-D498-48F7-9607-4B903E83CFFB}" type="slidenum">
              <a:rPr lang="en-US" sz="800">
                <a:cs typeface="+mn-cs"/>
              </a:rPr>
              <a:pPr algn="r" defTabSz="903288" eaLnBrk="0" hangingPunct="0">
                <a:defRPr/>
              </a:pPr>
              <a:t>‹#›</a:t>
            </a:fld>
            <a:endParaRPr lang="en-US" sz="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7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521450" y="8890000"/>
            <a:ext cx="4683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cs typeface="+mn-cs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8738" y="9074150"/>
            <a:ext cx="27336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667" tIns="50185" rIns="95667" bIns="50185">
            <a:spAutoFit/>
          </a:bodyPr>
          <a:lstStyle/>
          <a:p>
            <a:pPr defTabSz="611188" eaLnBrk="0" hangingPunct="0">
              <a:tabLst>
                <a:tab pos="2387600" algn="l"/>
                <a:tab pos="4830763" algn="l"/>
              </a:tabLst>
              <a:defRPr/>
            </a:pPr>
            <a:r>
              <a:rPr lang="en-US" sz="800">
                <a:cs typeface="+mn-cs"/>
              </a:rPr>
              <a:t>© 2006, Cisco Systems, Inc. All rights reserved.</a:t>
            </a:r>
          </a:p>
          <a:p>
            <a:pPr defTabSz="611188" eaLnBrk="0" hangingPunct="0">
              <a:tabLst>
                <a:tab pos="2387600" algn="l"/>
                <a:tab pos="4830763" algn="l"/>
              </a:tabLst>
              <a:defRPr/>
            </a:pPr>
            <a:r>
              <a:rPr lang="en-US" sz="800">
                <a:cs typeface="+mn-cs"/>
              </a:rPr>
              <a:t>Presentation_ID.scr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58750" y="9088438"/>
            <a:ext cx="6943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>
              <a:cs typeface="+mn-cs"/>
            </a:endParaRPr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88075" y="8964613"/>
            <a:ext cx="8477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lnSpc>
                <a:spcPct val="100000"/>
              </a:lnSpc>
              <a:defRPr sz="800">
                <a:cs typeface="+mn-cs"/>
              </a:defRPr>
            </a:lvl1pPr>
          </a:lstStyle>
          <a:p>
            <a:pPr>
              <a:defRPr/>
            </a:pPr>
            <a:fld id="{F9898948-77ED-42C4-B2F8-8338C07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252413"/>
            <a:ext cx="5494338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3275" y="4521200"/>
            <a:ext cx="57054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17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8316-640D-4EF1-9D53-813843EBD8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255588"/>
            <a:ext cx="5494337" cy="4119562"/>
          </a:xfrm>
          <a:ln/>
        </p:spPr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795511" y="5902843"/>
            <a:ext cx="4440872" cy="11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7" tIns="50180" rIns="95657" bIns="50180"/>
          <a:lstStyle/>
          <a:p>
            <a:pPr marL="112713" indent="-112713" defTabSz="1020763" eaLnBrk="0" hangingPunct="0">
              <a:lnSpc>
                <a:spcPct val="90000"/>
              </a:lnSpc>
              <a:spcBef>
                <a:spcPct val="50000"/>
              </a:spcBef>
              <a:buSzPct val="100000"/>
            </a:pPr>
            <a:endParaRPr lang="en-US" sz="800" i="0">
              <a:cs typeface="Arial" charset="0"/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82" y="4521092"/>
            <a:ext cx="6362335" cy="4393181"/>
          </a:xfrm>
          <a:noFill/>
          <a:ln/>
        </p:spPr>
        <p:txBody>
          <a:bodyPr lIns="95657" tIns="50180" rIns="95657" bIns="50180"/>
          <a:lstStyle/>
          <a:p>
            <a:pPr>
              <a:lnSpc>
                <a:spcPct val="100000"/>
              </a:lnSpc>
            </a:pPr>
            <a:r>
              <a:rPr lang="en-US" sz="900" dirty="0" smtClean="0">
                <a:latin typeface="Verdana" pitchFamily="34" charset="0"/>
                <a:ea typeface="ＭＳ Ｐゴシック"/>
                <a:cs typeface="ＭＳ Ｐゴシック"/>
              </a:rPr>
              <a:t>Cisco Networking Academy is Cisco’s largest CSR program, with an expansive global presence. </a:t>
            </a:r>
          </a:p>
          <a:p>
            <a:pPr lvl="1">
              <a:lnSpc>
                <a:spcPct val="100000"/>
              </a:lnSpc>
            </a:pPr>
            <a:r>
              <a:rPr lang="en-US" sz="900" dirty="0" smtClean="0">
                <a:latin typeface="Verdana" pitchFamily="34" charset="0"/>
                <a:ea typeface="ＭＳ Ｐゴシック"/>
              </a:rPr>
              <a:t>We educate over 900,000 unique students within a given year. To compare with education systems in the US, Networking Academy is larger than the California University system in its entirety.</a:t>
            </a:r>
          </a:p>
          <a:p>
            <a:pPr lvl="1">
              <a:lnSpc>
                <a:spcPct val="100000"/>
              </a:lnSpc>
            </a:pPr>
            <a:r>
              <a:rPr lang="en-US" sz="900" dirty="0" smtClean="0">
                <a:latin typeface="Verdana" pitchFamily="34" charset="0"/>
                <a:ea typeface="ＭＳ Ｐゴシック"/>
              </a:rPr>
              <a:t>Over the course of our 12 years we have taught over 3 million students and are proud to say we have over 550,000 CCNA certification-ready graduates.</a:t>
            </a:r>
          </a:p>
          <a:p>
            <a:pPr>
              <a:lnSpc>
                <a:spcPct val="100000"/>
              </a:lnSpc>
            </a:pPr>
            <a:r>
              <a:rPr lang="en-US" sz="900" dirty="0" smtClean="0">
                <a:latin typeface="Verdana" pitchFamily="34" charset="0"/>
                <a:ea typeface="ＭＳ Ｐゴシック"/>
                <a:cs typeface="ＭＳ Ｐゴシック"/>
              </a:rPr>
              <a:t>Networking Academy is incredibly diverse:</a:t>
            </a:r>
          </a:p>
          <a:p>
            <a:pPr lvl="1">
              <a:lnSpc>
                <a:spcPct val="100000"/>
              </a:lnSpc>
            </a:pPr>
            <a:r>
              <a:rPr lang="en-US" sz="900" dirty="0" smtClean="0">
                <a:latin typeface="Verdana" pitchFamily="34" charset="0"/>
                <a:ea typeface="ＭＳ Ｐゴシック"/>
              </a:rPr>
              <a:t>Students are of all ages, with a strong female contingency and coming from very diverse backgrounds and circumstances</a:t>
            </a:r>
          </a:p>
          <a:p>
            <a:pPr lvl="2">
              <a:lnSpc>
                <a:spcPct val="100000"/>
              </a:lnSpc>
            </a:pPr>
            <a:r>
              <a:rPr lang="en-GB" sz="900" dirty="0" smtClean="0">
                <a:latin typeface="Verdana" pitchFamily="34" charset="0"/>
                <a:ea typeface="ＭＳ Ｐゴシック"/>
              </a:rPr>
              <a:t> Students range in age from 12 to over 60.  </a:t>
            </a:r>
          </a:p>
          <a:p>
            <a:pPr lvl="2">
              <a:lnSpc>
                <a:spcPct val="100000"/>
              </a:lnSpc>
            </a:pPr>
            <a:r>
              <a:rPr lang="en-GB" sz="900" dirty="0" smtClean="0">
                <a:latin typeface="Verdana" pitchFamily="34" charset="0"/>
                <a:ea typeface="ＭＳ Ｐゴシック"/>
              </a:rPr>
              <a:t> There is a healthy mix of women and men, even though we want to increase the number of women. The global percentage of female students is approximately 20%</a:t>
            </a:r>
          </a:p>
          <a:p>
            <a:pPr lvl="2">
              <a:lnSpc>
                <a:spcPct val="100000"/>
              </a:lnSpc>
            </a:pPr>
            <a:r>
              <a:rPr lang="en-GB" sz="900" dirty="0" smtClean="0">
                <a:latin typeface="Verdana" pitchFamily="34" charset="0"/>
                <a:ea typeface="ＭＳ Ｐゴシック"/>
              </a:rPr>
              <a:t> People range from those trying to work their way out of the slums in their region, to physically challenged students, to people in prison planning for their future outside</a:t>
            </a:r>
          </a:p>
          <a:p>
            <a:pPr lvl="1">
              <a:lnSpc>
                <a:spcPct val="100000"/>
              </a:lnSpc>
            </a:pPr>
            <a:r>
              <a:rPr lang="en-US" sz="900" dirty="0" smtClean="0">
                <a:latin typeface="Verdana" pitchFamily="34" charset="0"/>
                <a:ea typeface="ＭＳ Ｐゴシック"/>
              </a:rPr>
              <a:t>Our communities are equally diverse, including both developing and mature countries, organizations providing a second chance, and a combination of schools ranging from public schools to advanced education institutions</a:t>
            </a:r>
          </a:p>
          <a:p>
            <a:pPr lvl="2">
              <a:lnSpc>
                <a:spcPct val="100000"/>
              </a:lnSpc>
            </a:pPr>
            <a:r>
              <a:rPr lang="en-US" sz="900" dirty="0" smtClean="0">
                <a:latin typeface="Verdana" pitchFamily="34" charset="0"/>
                <a:ea typeface="ＭＳ Ｐゴシック"/>
              </a:rPr>
              <a:t>Upper secondary schools represent approximately 14%</a:t>
            </a:r>
          </a:p>
          <a:p>
            <a:pPr lvl="2">
              <a:lnSpc>
                <a:spcPct val="100000"/>
              </a:lnSpc>
            </a:pPr>
            <a:r>
              <a:rPr lang="en-US" sz="900" dirty="0" smtClean="0">
                <a:latin typeface="Verdana" pitchFamily="34" charset="0"/>
                <a:ea typeface="ＭＳ Ｐゴシック"/>
              </a:rPr>
              <a:t>2-3 year institutions, such as community and vocational schools, 34%</a:t>
            </a:r>
          </a:p>
          <a:p>
            <a:pPr lvl="2">
              <a:lnSpc>
                <a:spcPct val="100000"/>
              </a:lnSpc>
            </a:pPr>
            <a:r>
              <a:rPr lang="en-US" sz="900" dirty="0" smtClean="0">
                <a:latin typeface="Verdana" pitchFamily="34" charset="0"/>
                <a:ea typeface="ＭＳ Ｐゴシック"/>
              </a:rPr>
              <a:t>4 year institutions/universities, 47%</a:t>
            </a:r>
          </a:p>
          <a:p>
            <a:pPr lvl="2">
              <a:lnSpc>
                <a:spcPct val="100000"/>
              </a:lnSpc>
            </a:pPr>
            <a:r>
              <a:rPr lang="en-US" sz="900" dirty="0" smtClean="0">
                <a:latin typeface="Verdana" pitchFamily="34" charset="0"/>
                <a:ea typeface="ＭＳ Ｐゴシック"/>
              </a:rPr>
              <a:t>And the remaining schools, 5%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900" dirty="0" smtClean="0">
              <a:latin typeface="Verdana" pitchFamily="34" charset="0"/>
              <a:ea typeface="ＭＳ Ｐゴシック"/>
            </a:endParaRPr>
          </a:p>
          <a:p>
            <a:pPr>
              <a:lnSpc>
                <a:spcPct val="80000"/>
              </a:lnSpc>
            </a:pPr>
            <a:endParaRPr lang="en-US" sz="900" dirty="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500" dirty="0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779" y="4405814"/>
            <a:ext cx="6918319" cy="5114850"/>
          </a:xfrm>
          <a:noFill/>
          <a:ln/>
        </p:spPr>
        <p:txBody>
          <a:bodyPr lIns="95657" tIns="50180" rIns="95657" bIns="50180"/>
          <a:lstStyle/>
          <a:p>
            <a:pPr>
              <a:lnSpc>
                <a:spcPct val="85000"/>
              </a:lnSpc>
            </a:pPr>
            <a:r>
              <a:rPr lang="en-US" sz="900" smtClean="0">
                <a:ea typeface="ＭＳ Ｐゴシック"/>
                <a:cs typeface="ＭＳ Ｐゴシック"/>
              </a:rPr>
              <a:t>We have come to understand that many people think of Cisco Networking Academy as a curriculum set when in fact it is functionally organized like a company, in order to provide the best possible service to its customers: students, instructors, and academies.</a:t>
            </a:r>
          </a:p>
          <a:p>
            <a:pPr>
              <a:lnSpc>
                <a:spcPct val="85000"/>
              </a:lnSpc>
            </a:pPr>
            <a:r>
              <a:rPr lang="en-US" sz="900" smtClean="0">
                <a:ea typeface="ＭＳ Ｐゴシック"/>
                <a:cs typeface="ＭＳ Ｐゴシック"/>
              </a:rPr>
              <a:t>Cisco Networking Academy is a comprehensive approach to education based on 4 key elements: 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Curricula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Infrastructure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Relationships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Program Design and Support</a:t>
            </a:r>
          </a:p>
          <a:p>
            <a:pPr>
              <a:lnSpc>
                <a:spcPct val="85000"/>
              </a:lnSpc>
            </a:pPr>
            <a:r>
              <a:rPr lang="en-US" sz="900" b="1" smtClean="0">
                <a:ea typeface="ＭＳ Ｐゴシック"/>
                <a:cs typeface="ＭＳ Ｐゴシック"/>
              </a:rPr>
              <a:t>Our curricula</a:t>
            </a:r>
            <a:r>
              <a:rPr lang="en-US" sz="900" smtClean="0">
                <a:ea typeface="ＭＳ Ｐゴシック"/>
                <a:cs typeface="ＭＳ Ｐゴシック"/>
              </a:rPr>
              <a:t> include 14 courses providing entry-level technical skills to pursue a career path in IT.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Students enjoy a hands-on experience in labs and benefit from Instructor-led training. 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The learning model is distinctive in that it offers a combination of online and instructor-led learning, in and out of the classroom.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Another point of differentiation is the assessments that ensure consistent high quality learning worldwide.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We are taking a strategic and managed approach to translation of our courses, aligned with UN standards, to ensure the most efficient execution and optimal local relevance</a:t>
            </a:r>
          </a:p>
          <a:p>
            <a:pPr>
              <a:lnSpc>
                <a:spcPct val="85000"/>
              </a:lnSpc>
            </a:pPr>
            <a:r>
              <a:rPr lang="en-US" sz="900" b="1" smtClean="0">
                <a:ea typeface="ＭＳ Ｐゴシック"/>
                <a:cs typeface="ＭＳ Ｐゴシック"/>
              </a:rPr>
              <a:t>Our infrastructure</a:t>
            </a:r>
            <a:r>
              <a:rPr lang="en-US" sz="900" smtClean="0">
                <a:ea typeface="ＭＳ Ｐゴシック"/>
                <a:cs typeface="ＭＳ Ｐゴシック"/>
              </a:rPr>
              <a:t> is robust – now residing back inside Cisco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2.5 Terabytes of Data are managed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Larger server count than Cisco.com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Approximately 1M+ assessments per month are delivered</a:t>
            </a:r>
          </a:p>
          <a:p>
            <a:pPr>
              <a:lnSpc>
                <a:spcPct val="85000"/>
              </a:lnSpc>
            </a:pPr>
            <a:r>
              <a:rPr lang="en-US" sz="900" b="1" smtClean="0">
                <a:ea typeface="ＭＳ Ｐゴシック"/>
                <a:cs typeface="ＭＳ Ｐゴシック"/>
              </a:rPr>
              <a:t>Our relationships</a:t>
            </a:r>
            <a:r>
              <a:rPr lang="en-US" sz="900" smtClean="0">
                <a:ea typeface="ＭＳ Ｐゴシック"/>
                <a:cs typeface="ＭＳ Ｐゴシック"/>
              </a:rPr>
              <a:t> with our Academies, Instructors, Governments and Partners are vital to success and supported through an eco-system approach to partnership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We are expanding our relationships to include employers who help keep us aware of market opportunities and design our courses accordingly</a:t>
            </a:r>
          </a:p>
          <a:p>
            <a:pPr>
              <a:lnSpc>
                <a:spcPct val="85000"/>
              </a:lnSpc>
            </a:pPr>
            <a:r>
              <a:rPr lang="en-US" sz="900" b="1" smtClean="0">
                <a:ea typeface="ＭＳ Ｐゴシック"/>
                <a:cs typeface="ＭＳ Ｐゴシック"/>
              </a:rPr>
              <a:t>Our program design and support</a:t>
            </a:r>
            <a:r>
              <a:rPr lang="en-US" sz="900" smtClean="0">
                <a:ea typeface="ＭＳ Ｐゴシック"/>
                <a:cs typeface="ＭＳ Ｐゴシック"/>
              </a:rPr>
              <a:t> is highly metrics-driven to ensure the best understanding of how well we are doing in all areas important to Networking Academy success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By taking a segmented approach we are designing our courses to address the specific career goals of our students, and offering skill sets to meet specific market needs.</a:t>
            </a:r>
          </a:p>
          <a:p>
            <a:pPr lvl="1">
              <a:lnSpc>
                <a:spcPct val="85000"/>
              </a:lnSpc>
            </a:pPr>
            <a:r>
              <a:rPr lang="en-US" sz="900" smtClean="0">
                <a:ea typeface="ＭＳ Ｐゴシック"/>
              </a:rPr>
              <a:t>Rather than simply providing skills for a vocational job, our students are prepared to pursue the IT careers of tomorrow.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11"/>
          <p:cNvSpPr txBox="1">
            <a:spLocks noGrp="1" noChangeArrowheads="1"/>
          </p:cNvSpPr>
          <p:nvPr/>
        </p:nvSpPr>
        <p:spPr bwMode="auto">
          <a:xfrm>
            <a:off x="6185941" y="8966448"/>
            <a:ext cx="849443" cy="2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921" tIns="0" rIns="17921" bIns="0" anchor="b"/>
          <a:lstStyle/>
          <a:p>
            <a:pPr algn="ctr" defTabSz="858618" eaLnBrk="0" hangingPunct="0">
              <a:lnSpc>
                <a:spcPct val="90000"/>
              </a:lnSpc>
            </a:pPr>
            <a:fld id="{27CB6D28-E7EB-4930-A5B1-AEE8BAA5A6B6}" type="slidenum">
              <a:rPr lang="en-US" sz="800" i="0"/>
              <a:pPr algn="ctr" defTabSz="858618" eaLnBrk="0" hangingPunct="0">
                <a:lnSpc>
                  <a:spcPct val="90000"/>
                </a:lnSpc>
              </a:pPr>
              <a:t>6</a:t>
            </a:fld>
            <a:endParaRPr lang="en-US" sz="800" i="0" dirty="0"/>
          </a:p>
        </p:txBody>
      </p:sp>
      <p:sp>
        <p:nvSpPr>
          <p:cNvPr id="225282" name="Rectangle 11"/>
          <p:cNvSpPr txBox="1">
            <a:spLocks noGrp="1" noChangeArrowheads="1"/>
          </p:cNvSpPr>
          <p:nvPr/>
        </p:nvSpPr>
        <p:spPr bwMode="auto">
          <a:xfrm>
            <a:off x="6185941" y="8966448"/>
            <a:ext cx="849443" cy="2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921" tIns="0" rIns="17921" bIns="0" anchor="b"/>
          <a:lstStyle/>
          <a:p>
            <a:pPr algn="ctr" defTabSz="858618" eaLnBrk="0" hangingPunct="0">
              <a:lnSpc>
                <a:spcPct val="90000"/>
              </a:lnSpc>
            </a:pPr>
            <a:fld id="{DD6C8018-D535-4525-A57F-C53302F5C634}" type="slidenum">
              <a:rPr lang="en-US" sz="800"/>
              <a:pPr algn="ctr" defTabSz="858618" eaLnBrk="0" hangingPunct="0">
                <a:lnSpc>
                  <a:spcPct val="90000"/>
                </a:lnSpc>
              </a:pPr>
              <a:t>6</a:t>
            </a:fld>
            <a:endParaRPr lang="en-US" sz="800" dirty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sz="900" dirty="0" smtClean="0">
                <a:ea typeface="ＭＳ Ｐゴシック"/>
                <a:cs typeface="ＭＳ Ｐゴシック"/>
              </a:rPr>
              <a:t>The flexibility of the new scoring model allow the necessary richness to recreate the thinking of extended integrated activities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3C719-E8C2-498D-BC91-84A5835DA6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1A0"/>
                </a:solidFill>
              </a:rPr>
              <a:t>As you can see, here we have a side by side representation of the current architecture and the new architecture we will be testing. </a:t>
            </a:r>
          </a:p>
          <a:p>
            <a:endParaRPr lang="en-US" dirty="0" smtClean="0">
              <a:solidFill>
                <a:srgbClr val="0071A0"/>
              </a:solidFill>
            </a:endParaRPr>
          </a:p>
          <a:p>
            <a:r>
              <a:rPr lang="en-US" dirty="0" smtClean="0">
                <a:solidFill>
                  <a:srgbClr val="0071A0"/>
                </a:solidFill>
              </a:rPr>
              <a:t>You’ll notice a new institution called, Academy Support Center</a:t>
            </a:r>
          </a:p>
          <a:p>
            <a:pPr lvl="1"/>
            <a:r>
              <a:rPr lang="en-US" dirty="0" smtClean="0"/>
              <a:t>The Academy Support Center is designed to ensure that the Academy receives the right level of communications and support on baseline services – the people that this entity will support are the administrators at the Academy. Without this support in the biz architecture there is no ecosystem partner focused on supporting those roles.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783DD-1053-4C6A-8989-464537B883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 dirty="0">
                <a:solidFill>
                  <a:srgbClr val="D3D3D3"/>
                </a:solidFill>
                <a:cs typeface="+mn-cs"/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r>
              <a:rPr lang="en-US" sz="700">
                <a:solidFill>
                  <a:srgbClr val="D3D3D3"/>
                </a:solidFill>
                <a:cs typeface="+mn-cs"/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eaLnBrk="0" hangingPunct="0">
              <a:defRPr/>
            </a:pPr>
            <a:r>
              <a:rPr lang="en-US" sz="700">
                <a:solidFill>
                  <a:srgbClr val="D3D3D3"/>
                </a:solidFill>
                <a:cs typeface="+mn-cs"/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fld id="{59CA72D4-500F-4766-A0B8-007C4108FD4B}" type="slidenum">
              <a:rPr lang="en-US" sz="1000">
                <a:solidFill>
                  <a:srgbClr val="D3D3D3"/>
                </a:solidFill>
                <a:cs typeface="+mn-cs"/>
              </a:rPr>
              <a:pPr algn="r" defTabSz="814388" eaLnBrk="0" hangingPunct="0">
                <a:defRPr/>
              </a:pPr>
              <a:t>‹#›</a:t>
            </a:fld>
            <a:endParaRPr lang="en-US" sz="1000">
              <a:solidFill>
                <a:srgbClr val="D3D3D3"/>
              </a:solidFill>
              <a:cs typeface="+mn-cs"/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5638" y="2014538"/>
            <a:ext cx="3894137" cy="170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2175" y="2014538"/>
            <a:ext cx="3894138" cy="170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638" y="3876675"/>
            <a:ext cx="3894137" cy="1709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2175" y="3876675"/>
            <a:ext cx="3894138" cy="1709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8578850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CiscoSans ExtraLight" pitchFamily="34" charset="0"/>
              </a:rPr>
              <a:t>Cisco Confidential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CiscoSans ExtraLight" pitchFamily="34" charset="0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CiscoSans ExtraLight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ltGray">
          <a:xfrm>
            <a:off x="251373" y="6586246"/>
            <a:ext cx="32919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CiscoSans ExtraLight" pitchFamily="34" charset="0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CiscoSans Extra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18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68777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eaLnBrk="0" hangingPunct="0">
              <a:defRPr/>
            </a:pPr>
            <a:r>
              <a:rPr lang="en-US" sz="700">
                <a:solidFill>
                  <a:srgbClr val="D3D3D3"/>
                </a:solidFill>
                <a:cs typeface="+mn-cs"/>
              </a:rPr>
              <a:t>Presentation_ID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fld id="{25381634-C991-4EBB-B526-88764495F707}" type="slidenum">
              <a:rPr lang="en-US" sz="1000">
                <a:solidFill>
                  <a:srgbClr val="D3D3D3"/>
                </a:solidFill>
                <a:cs typeface="+mn-cs"/>
              </a:rPr>
              <a:pPr algn="r" defTabSz="814388" eaLnBrk="0" hangingPunct="0">
                <a:defRPr/>
              </a:pPr>
              <a:t>‹#›</a:t>
            </a:fld>
            <a:endParaRPr lang="en-US" sz="1000">
              <a:solidFill>
                <a:srgbClr val="D3D3D3"/>
              </a:solidFill>
              <a:cs typeface="+mn-cs"/>
            </a:endParaRPr>
          </a:p>
        </p:txBody>
      </p:sp>
      <p:sp>
        <p:nvSpPr>
          <p:cNvPr id="1029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0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 dirty="0">
                <a:solidFill>
                  <a:srgbClr val="D3D3D3"/>
                </a:solidFill>
                <a:cs typeface="+mn-cs"/>
              </a:rPr>
              <a:t>© 2008 Cisco Systems, Inc. All rights reserved.</a:t>
            </a:r>
          </a:p>
        </p:txBody>
      </p:sp>
      <p:sp>
        <p:nvSpPr>
          <p:cNvPr id="36880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r>
              <a:rPr lang="en-US" sz="700">
                <a:solidFill>
                  <a:srgbClr val="D3D3D3"/>
                </a:solidFill>
                <a:cs typeface="+mn-cs"/>
              </a:rPr>
              <a:t>Cisco Confidential</a:t>
            </a:r>
          </a:p>
        </p:txBody>
      </p:sp>
      <p:pic>
        <p:nvPicPr>
          <p:cNvPr id="1032" name="Picture 8" descr="Rev08_Cisco_BrandBar10_060408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74" r:id="rId14"/>
    <p:sldLayoutId id="2147483675" r:id="rId15"/>
    <p:sldLayoutId id="2147483676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112125" cy="2918779"/>
          </a:xfrm>
        </p:spPr>
        <p:txBody>
          <a:bodyPr/>
          <a:lstStyle/>
          <a:p>
            <a:r>
              <a:rPr lang="en-US" dirty="0" smtClean="0"/>
              <a:t>Cisco’s Networking Academy Scale and Approach</a:t>
            </a:r>
            <a:endParaRPr lang="en-US" dirty="0"/>
          </a:p>
        </p:txBody>
      </p:sp>
      <p:sp>
        <p:nvSpPr>
          <p:cNvPr id="3" name="Title 5"/>
          <p:cNvSpPr txBox="1">
            <a:spLocks/>
          </p:cNvSpPr>
          <p:nvPr/>
        </p:nvSpPr>
        <p:spPr bwMode="auto">
          <a:xfrm>
            <a:off x="533400" y="5486400"/>
            <a:ext cx="8112125" cy="632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spc="-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2pPr>
            <a:lvl3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3pPr>
            <a:lvl4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4pPr>
            <a:lvl5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5pPr>
            <a:lvl6pPr marL="4572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6pPr>
            <a:lvl7pPr marL="9144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7pPr>
            <a:lvl8pPr marL="13716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8pPr>
            <a:lvl9pPr marL="18288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Gary </a:t>
            </a:r>
            <a:r>
              <a:rPr lang="en-US" sz="2800" dirty="0" err="1" smtClean="0"/>
              <a:t>Coman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Director – Technical Advocacy</a:t>
            </a:r>
          </a:p>
          <a:p>
            <a:r>
              <a:rPr lang="en-US" sz="2800" dirty="0" smtClean="0"/>
              <a:t>Cisco Networking Academies</a:t>
            </a:r>
          </a:p>
        </p:txBody>
      </p:sp>
    </p:spTree>
    <p:extLst>
      <p:ext uri="{BB962C8B-B14F-4D97-AF65-F5344CB8AC3E}">
        <p14:creationId xmlns:p14="http://schemas.microsoft.com/office/powerpoint/2010/main" val="36013840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21918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381000"/>
            <a:ext cx="8382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708C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 + Assessment + Game Layer =&gt; Aspire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3761" name="Rectangle 1"/>
          <p:cNvSpPr>
            <a:spLocks noChangeArrowheads="1"/>
          </p:cNvSpPr>
          <p:nvPr/>
        </p:nvSpPr>
        <p:spPr bwMode="auto">
          <a:xfrm>
            <a:off x="457200" y="6019800"/>
            <a:ext cx="8153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Behrens, J. T., Frezzo, D. C., Mislevy, R. J.,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Kroopnick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M., &amp; Wise, D. (2007). Structural, Functional and Semiotic Symmetries in Simulation-Based Games and Assessments. In E. L. Baker, J.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Dickieson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W.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Wulfeck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&amp; H. F. O'Neil (Eds.)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Assessment of Problem Solving Using Simulations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(pp. 59-80). New York: Erlbaum.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57044" y="1219200"/>
            <a:ext cx="8486956" cy="5158595"/>
            <a:chOff x="165100" y="798513"/>
            <a:chExt cx="10274300" cy="60198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100" y="798513"/>
              <a:ext cx="10274300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6875253" y="5073287"/>
              <a:ext cx="1314784" cy="762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990600"/>
          <a:ext cx="7010400" cy="496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449213">
                <a:tc>
                  <a:txBody>
                    <a:bodyPr/>
                    <a:lstStyle/>
                    <a:p>
                      <a:r>
                        <a:rPr lang="en-US" dirty="0" smtClean="0"/>
                        <a:t>Proficiency 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evidence</a:t>
                      </a:r>
                      <a:endParaRPr lang="en-US" dirty="0"/>
                    </a:p>
                  </a:txBody>
                  <a:tcPr/>
                </a:tc>
              </a:tr>
              <a:tr h="449213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Sense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appropriate</a:t>
                      </a:r>
                      <a:r>
                        <a:rPr lang="en-US" baseline="0" dirty="0" smtClean="0"/>
                        <a:t> choice of new vs. refurbished equipment</a:t>
                      </a:r>
                      <a:endParaRPr lang="en-US" dirty="0"/>
                    </a:p>
                  </a:txBody>
                  <a:tcPr/>
                </a:tc>
              </a:tr>
              <a:tr h="775355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Configuration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 wireless settings, setting device IP addresses</a:t>
                      </a:r>
                      <a:endParaRPr lang="en-US" dirty="0"/>
                    </a:p>
                  </a:txBody>
                  <a:tcPr/>
                </a:tc>
              </a:tr>
              <a:tr h="775355">
                <a:tc>
                  <a:txBody>
                    <a:bodyPr/>
                    <a:lstStyle/>
                    <a:p>
                      <a:r>
                        <a:rPr lang="en-US" dirty="0" smtClean="0"/>
                        <a:t>Money Management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 payment</a:t>
                      </a:r>
                      <a:endParaRPr lang="en-US" dirty="0"/>
                    </a:p>
                  </a:txBody>
                  <a:tcPr/>
                </a:tc>
              </a:tr>
              <a:tr h="775355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Labor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buy &amp; place devices, connect cables</a:t>
                      </a:r>
                      <a:endParaRPr lang="en-US" dirty="0"/>
                    </a:p>
                  </a:txBody>
                  <a:tcPr/>
                </a:tc>
              </a:tr>
              <a:tr h="775355">
                <a:tc>
                  <a:txBody>
                    <a:bodyPr/>
                    <a:lstStyle/>
                    <a:p>
                      <a:r>
                        <a:rPr lang="en-US" dirty="0" smtClean="0"/>
                        <a:t>Troubleshooting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diagnose and repair network errors</a:t>
                      </a:r>
                      <a:endParaRPr lang="en-US" dirty="0"/>
                    </a:p>
                  </a:txBody>
                  <a:tcPr/>
                </a:tc>
              </a:tr>
              <a:tr h="775355">
                <a:tc>
                  <a:txBody>
                    <a:bodyPr/>
                    <a:lstStyle/>
                    <a:p>
                      <a:r>
                        <a:rPr lang="en-US" dirty="0" smtClean="0"/>
                        <a:t>Reputation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completeness of installation (going beyond minimum)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88861" cy="838200"/>
          </a:xfrm>
        </p:spPr>
        <p:txBody>
          <a:bodyPr/>
          <a:lstStyle/>
          <a:p>
            <a:r>
              <a:rPr lang="en-US" dirty="0" smtClean="0"/>
              <a:t>Partner Model: Current and Future</a:t>
            </a:r>
            <a:endParaRPr lang="en-US" sz="2800" dirty="0"/>
          </a:p>
        </p:txBody>
      </p:sp>
      <p:sp>
        <p:nvSpPr>
          <p:cNvPr id="142" name="TextBox 141"/>
          <p:cNvSpPr txBox="1"/>
          <p:nvPr/>
        </p:nvSpPr>
        <p:spPr>
          <a:xfrm>
            <a:off x="5292519" y="895290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5F5F5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Future Model</a:t>
            </a:r>
          </a:p>
        </p:txBody>
      </p:sp>
      <p:pic>
        <p:nvPicPr>
          <p:cNvPr id="72" name="Picture 71" descr="modelst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600"/>
            <a:ext cx="1143000" cy="4038600"/>
          </a:xfrm>
          <a:prstGeom prst="rect">
            <a:avLst/>
          </a:prstGeom>
        </p:spPr>
      </p:pic>
      <p:sp>
        <p:nvSpPr>
          <p:cNvPr id="73" name="Right Arrow 72"/>
          <p:cNvSpPr/>
          <p:nvPr/>
        </p:nvSpPr>
        <p:spPr>
          <a:xfrm>
            <a:off x="2743200" y="2743200"/>
            <a:ext cx="685800" cy="9906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1" name="Text Placeholder 102"/>
          <p:cNvSpPr>
            <a:spLocks noGrp="1"/>
          </p:cNvSpPr>
          <p:nvPr>
            <p:ph type="body" sz="quarter" idx="10"/>
          </p:nvPr>
        </p:nvSpPr>
        <p:spPr>
          <a:xfrm>
            <a:off x="4343400" y="5486400"/>
            <a:ext cx="4800600" cy="120004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1200" dirty="0" smtClean="0"/>
              <a:t>Closer relationship between Cisco and Academies</a:t>
            </a:r>
          </a:p>
          <a:p>
            <a:pPr>
              <a:spcBef>
                <a:spcPts val="300"/>
              </a:spcBef>
            </a:pPr>
            <a:r>
              <a:rPr lang="en-US" sz="1200" dirty="0" smtClean="0"/>
              <a:t>Specialized institutions</a:t>
            </a:r>
          </a:p>
          <a:p>
            <a:pPr>
              <a:spcBef>
                <a:spcPts val="300"/>
              </a:spcBef>
            </a:pPr>
            <a:r>
              <a:rPr lang="en-US" sz="1200" dirty="0" smtClean="0"/>
              <a:t>Enable more effective and sustainable partnerships</a:t>
            </a:r>
          </a:p>
          <a:p>
            <a:pPr>
              <a:spcBef>
                <a:spcPts val="300"/>
              </a:spcBef>
            </a:pPr>
            <a:r>
              <a:rPr lang="en-US" sz="1200" dirty="0" smtClean="0"/>
              <a:t>Recognition of increased community role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3003" y="895290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5F5F5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Current Model</a:t>
            </a:r>
          </a:p>
        </p:txBody>
      </p:sp>
      <p:pic>
        <p:nvPicPr>
          <p:cNvPr id="13" name="Picture 12" descr="modelnewnoacrony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371600"/>
            <a:ext cx="4267200" cy="4114800"/>
          </a:xfrm>
          <a:prstGeom prst="rect">
            <a:avLst/>
          </a:prstGeom>
        </p:spPr>
      </p:pic>
      <p:sp>
        <p:nvSpPr>
          <p:cNvPr id="14" name="Text Placeholder 102"/>
          <p:cNvSpPr txBox="1">
            <a:spLocks/>
          </p:cNvSpPr>
          <p:nvPr/>
        </p:nvSpPr>
        <p:spPr>
          <a:xfrm>
            <a:off x="609600" y="5581755"/>
            <a:ext cx="3352800" cy="1200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Successful yet limited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in: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rgbClr val="43515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435153"/>
                </a:solidFill>
                <a:latin typeface="+mj-lt"/>
              </a:rPr>
              <a:t>c</a:t>
            </a:r>
            <a:r>
              <a:rPr kumimoji="0" lang="en-US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ollaboration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opportunities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rgbClr val="43515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435153"/>
                </a:solidFill>
                <a:latin typeface="+mj-lt"/>
              </a:rPr>
              <a:t>s</a:t>
            </a:r>
            <a:r>
              <a:rPr lang="en-US" sz="1200" noProof="0" dirty="0" err="1" smtClean="0">
                <a:solidFill>
                  <a:srgbClr val="435153"/>
                </a:solidFill>
                <a:latin typeface="+mj-lt"/>
              </a:rPr>
              <a:t>calability</a:t>
            </a:r>
            <a:endParaRPr lang="en-US" sz="1200" dirty="0">
              <a:solidFill>
                <a:srgbClr val="435153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/>
          </a:p>
        </p:txBody>
      </p:sp>
      <p:pic>
        <p:nvPicPr>
          <p:cNvPr id="231426" name="Picture 100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0"/>
          <p:cNvSpPr>
            <a:spLocks noChangeArrowheads="1"/>
          </p:cNvSpPr>
          <p:nvPr/>
        </p:nvSpPr>
        <p:spPr bwMode="auto">
          <a:xfrm>
            <a:off x="0" y="4895850"/>
            <a:ext cx="9144000" cy="1384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905000"/>
            <a:ext cx="9144000" cy="1385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397250"/>
            <a:ext cx="9144000" cy="1384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4667250" y="5548313"/>
            <a:ext cx="41910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53" tIns="36474" rIns="72953" bIns="36474">
            <a:spAutoFit/>
          </a:bodyPr>
          <a:lstStyle/>
          <a:p>
            <a:pPr algn="ctr" eaLnBrk="0" hangingPunct="0">
              <a:lnSpc>
                <a:spcPct val="90000"/>
              </a:lnSpc>
              <a:tabLst>
                <a:tab pos="1200150" algn="r"/>
                <a:tab pos="1485900" algn="l"/>
              </a:tabLst>
            </a:pPr>
            <a:r>
              <a:rPr lang="en-US" sz="900" i="0">
                <a:cs typeface="Arial" charset="0"/>
              </a:rPr>
              <a:t>	</a:t>
            </a:r>
            <a:endParaRPr lang="en-US" sz="1600" i="0">
              <a:cs typeface="Arial" charset="0"/>
            </a:endParaRPr>
          </a:p>
        </p:txBody>
      </p:sp>
      <p:sp>
        <p:nvSpPr>
          <p:cNvPr id="1946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998538" y="1905000"/>
            <a:ext cx="8145462" cy="34925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Corporate Social Responsibility and Cisco Networking Academy</a:t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dirty="0" smtClean="0">
                <a:ea typeface="ＭＳ Ｐゴシック"/>
                <a:cs typeface="Arial" charset="0"/>
              </a:rPr>
              <a:t/>
            </a:r>
            <a:br>
              <a:rPr lang="en-US" dirty="0" smtClean="0">
                <a:ea typeface="ＭＳ Ｐゴシック"/>
                <a:cs typeface="Arial" charset="0"/>
              </a:rPr>
            </a:b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9467" name="Text Box 20"/>
          <p:cNvSpPr txBox="1">
            <a:spLocks noChangeArrowheads="1"/>
          </p:cNvSpPr>
          <p:nvPr/>
        </p:nvSpPr>
        <p:spPr bwMode="auto">
          <a:xfrm>
            <a:off x="6769100" y="1630363"/>
            <a:ext cx="1651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endParaRPr lang="en-US">
              <a:cs typeface="Arial" charset="0"/>
            </a:endParaRPr>
          </a:p>
        </p:txBody>
      </p:sp>
      <p:sp>
        <p:nvSpPr>
          <p:cNvPr id="19468" name="Line 22"/>
          <p:cNvSpPr>
            <a:spLocks noChangeShapeType="1"/>
          </p:cNvSpPr>
          <p:nvPr/>
        </p:nvSpPr>
        <p:spPr bwMode="auto">
          <a:xfrm>
            <a:off x="-14288" y="3397250"/>
            <a:ext cx="9158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19469" name="Line 23"/>
          <p:cNvSpPr>
            <a:spLocks noChangeShapeType="1"/>
          </p:cNvSpPr>
          <p:nvPr/>
        </p:nvSpPr>
        <p:spPr bwMode="auto">
          <a:xfrm>
            <a:off x="-14288" y="4876800"/>
            <a:ext cx="9158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19470" name="Line 24"/>
          <p:cNvSpPr>
            <a:spLocks noChangeShapeType="1"/>
          </p:cNvSpPr>
          <p:nvPr/>
        </p:nvSpPr>
        <p:spPr bwMode="auto">
          <a:xfrm>
            <a:off x="2271713" y="1905000"/>
            <a:ext cx="0" cy="43703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endParaRPr lang="en-US"/>
          </a:p>
        </p:txBody>
      </p:sp>
      <p:pic>
        <p:nvPicPr>
          <p:cNvPr id="19472" name="Picture 29" descr="LR_06_lifeguardb"/>
          <p:cNvPicPr>
            <a:picLocks noChangeAspect="1" noChangeArrowheads="1"/>
          </p:cNvPicPr>
          <p:nvPr/>
        </p:nvPicPr>
        <p:blipFill>
          <a:blip r:embed="rId3" cstate="print"/>
          <a:srcRect l="5664" t="17677" b="23116"/>
          <a:stretch>
            <a:fillRect/>
          </a:stretch>
        </p:blipFill>
        <p:spPr bwMode="auto">
          <a:xfrm>
            <a:off x="11113" y="1924050"/>
            <a:ext cx="22494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9" descr="PPt_4face_021208.jpg"/>
          <p:cNvPicPr>
            <a:picLocks noChangeAspect="1"/>
          </p:cNvPicPr>
          <p:nvPr/>
        </p:nvPicPr>
        <p:blipFill>
          <a:blip r:embed="rId4" cstate="print"/>
          <a:srcRect l="79166" t="52637" r="3508" b="6392"/>
          <a:stretch>
            <a:fillRect/>
          </a:stretch>
        </p:blipFill>
        <p:spPr bwMode="auto">
          <a:xfrm>
            <a:off x="0" y="3371850"/>
            <a:ext cx="22733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37" descr="LR_03_surgeon"/>
          <p:cNvPicPr>
            <a:picLocks noChangeAspect="1" noChangeArrowheads="1"/>
          </p:cNvPicPr>
          <p:nvPr/>
        </p:nvPicPr>
        <p:blipFill>
          <a:blip r:embed="rId5" cstate="print"/>
          <a:srcRect l="2756" r="642" b="43526"/>
          <a:stretch>
            <a:fillRect/>
          </a:stretch>
        </p:blipFill>
        <p:spPr bwMode="auto">
          <a:xfrm>
            <a:off x="0" y="4884738"/>
            <a:ext cx="227012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286000" y="1905000"/>
            <a:ext cx="1924050" cy="1366838"/>
          </a:xfrm>
          <a:prstGeom prst="rect">
            <a:avLst/>
          </a:prstGeom>
          <a:gradFill rotWithShape="1">
            <a:gsLst>
              <a:gs pos="0">
                <a:srgbClr val="015F85">
                  <a:alpha val="64998"/>
                </a:srgbClr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algn="l" eaLnBrk="1" hangingPunct="1">
              <a:lnSpc>
                <a:spcPct val="100000"/>
              </a:lnSpc>
            </a:pPr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267200" y="2057400"/>
            <a:ext cx="4876800" cy="10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953" tIns="36474" rIns="72953" bIns="36474">
            <a:spAutoFit/>
          </a:bodyPr>
          <a:lstStyle/>
          <a:p>
            <a:pPr algn="l">
              <a:tabLst>
                <a:tab pos="1262063" algn="r"/>
                <a:tab pos="1538288" algn="l"/>
              </a:tabLst>
            </a:pPr>
            <a:r>
              <a:rPr lang="en-US" sz="1800" b="1" i="0" dirty="0" smtClean="0">
                <a:solidFill>
                  <a:schemeClr val="bg1"/>
                </a:solidFill>
                <a:cs typeface="Arial" charset="0"/>
              </a:rPr>
              <a:t>165		Countries</a:t>
            </a:r>
            <a:endParaRPr lang="en-US" sz="1800" b="1" i="0" dirty="0">
              <a:solidFill>
                <a:schemeClr val="bg1"/>
              </a:solidFill>
              <a:cs typeface="Arial" charset="0"/>
            </a:endParaRPr>
          </a:p>
          <a:p>
            <a:pPr algn="l">
              <a:tabLst>
                <a:tab pos="1262063" algn="r"/>
                <a:tab pos="1538288" algn="l"/>
              </a:tabLst>
            </a:pPr>
            <a:r>
              <a:rPr lang="en-US" sz="1800" b="1" i="0" dirty="0">
                <a:solidFill>
                  <a:schemeClr val="bg1"/>
                </a:solidFill>
                <a:cs typeface="Arial" charset="0"/>
              </a:rPr>
              <a:t>1 </a:t>
            </a:r>
            <a:r>
              <a:rPr lang="en-US" sz="1800" b="1" i="0" dirty="0" smtClean="0">
                <a:solidFill>
                  <a:schemeClr val="bg1"/>
                </a:solidFill>
                <a:cs typeface="Arial" charset="0"/>
              </a:rPr>
              <a:t>Million		Students </a:t>
            </a:r>
            <a:r>
              <a:rPr lang="en-US" sz="1800" b="1" i="0" dirty="0">
                <a:solidFill>
                  <a:schemeClr val="bg1"/>
                </a:solidFill>
                <a:cs typeface="Arial" charset="0"/>
              </a:rPr>
              <a:t>engaged this year</a:t>
            </a:r>
          </a:p>
          <a:p>
            <a:pPr algn="l">
              <a:tabLst>
                <a:tab pos="1262063" algn="r"/>
                <a:tab pos="1538288" algn="l"/>
              </a:tabLst>
            </a:pPr>
            <a:r>
              <a:rPr lang="en-US" sz="1800" b="1" i="0" dirty="0">
                <a:solidFill>
                  <a:schemeClr val="bg1"/>
                </a:solidFill>
                <a:cs typeface="Arial" charset="0"/>
              </a:rPr>
              <a:t>3.75 </a:t>
            </a:r>
            <a:r>
              <a:rPr lang="en-US" sz="1800" b="1" i="0" dirty="0" smtClean="0">
                <a:solidFill>
                  <a:schemeClr val="bg1"/>
                </a:solidFill>
                <a:cs typeface="Arial" charset="0"/>
              </a:rPr>
              <a:t>Million		Students </a:t>
            </a:r>
            <a:r>
              <a:rPr lang="en-US" sz="1800" b="1" i="0" dirty="0">
                <a:solidFill>
                  <a:schemeClr val="bg1"/>
                </a:solidFill>
                <a:cs typeface="Arial" charset="0"/>
              </a:rPr>
              <a:t>since inception</a:t>
            </a:r>
          </a:p>
          <a:p>
            <a:pPr algn="l">
              <a:tabLst>
                <a:tab pos="1262063" algn="r"/>
                <a:tab pos="1538288" algn="l"/>
              </a:tabLst>
            </a:pPr>
            <a:endParaRPr lang="en-US" sz="900" b="1" i="0" dirty="0">
              <a:cs typeface="Arial" charset="0"/>
            </a:endParaRP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2362200" y="2141723"/>
            <a:ext cx="1828800" cy="69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2200" b="1" i="0" dirty="0">
                <a:solidFill>
                  <a:schemeClr val="folHlink"/>
                </a:solidFill>
                <a:cs typeface="Arial" charset="0"/>
              </a:rPr>
              <a:t>Large and Global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286001" y="3429000"/>
            <a:ext cx="1904999" cy="1371600"/>
          </a:xfrm>
          <a:prstGeom prst="rect">
            <a:avLst/>
          </a:prstGeom>
          <a:gradFill rotWithShape="1">
            <a:gsLst>
              <a:gs pos="0">
                <a:srgbClr val="015F85">
                  <a:alpha val="64998"/>
                </a:srgbClr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pPr algn="l" eaLnBrk="1" hangingPunct="1">
              <a:lnSpc>
                <a:spcPct val="100000"/>
              </a:lnSpc>
            </a:pPr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09800" y="3457281"/>
            <a:ext cx="2057400" cy="10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/>
            <a:r>
              <a:rPr lang="en-US" sz="2200" b="1" i="0" dirty="0" smtClean="0">
                <a:solidFill>
                  <a:schemeClr val="folHlink"/>
                </a:solidFill>
                <a:cs typeface="Arial" charset="0"/>
              </a:rPr>
              <a:t>Diverse </a:t>
            </a:r>
            <a:endParaRPr lang="en-US" sz="2200" b="1" i="0" dirty="0">
              <a:solidFill>
                <a:schemeClr val="folHlink"/>
              </a:solidFill>
              <a:cs typeface="Arial" charset="0"/>
            </a:endParaRPr>
          </a:p>
          <a:p>
            <a:pPr algn="ctr" defTabSz="814388"/>
            <a:r>
              <a:rPr lang="en-US" sz="2200" b="1" i="0" dirty="0">
                <a:solidFill>
                  <a:schemeClr val="folHlink"/>
                </a:solidFill>
                <a:cs typeface="Arial" charset="0"/>
              </a:rPr>
              <a:t>Students and</a:t>
            </a:r>
          </a:p>
          <a:p>
            <a:pPr algn="ctr" defTabSz="814388"/>
            <a:r>
              <a:rPr lang="en-US" sz="2200" b="1" i="0" dirty="0">
                <a:solidFill>
                  <a:schemeClr val="folHlink"/>
                </a:solidFill>
                <a:cs typeface="Arial" charset="0"/>
              </a:rPr>
              <a:t>Communities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267200" y="3581400"/>
            <a:ext cx="5105400" cy="9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53" tIns="36474" rIns="72953" bIns="36474">
            <a:spAutoFit/>
          </a:bodyPr>
          <a:lstStyle/>
          <a:p>
            <a:pPr algn="l">
              <a:lnSpc>
                <a:spcPct val="80000"/>
              </a:lnSpc>
              <a:spcBef>
                <a:spcPct val="10000"/>
              </a:spcBef>
              <a:tabLst>
                <a:tab pos="1204913" algn="r"/>
                <a:tab pos="1379538" algn="l"/>
              </a:tabLst>
            </a:pPr>
            <a:r>
              <a:rPr lang="en-US" sz="1800" b="1" i="0" dirty="0" smtClean="0">
                <a:solidFill>
                  <a:schemeClr val="bg1"/>
                </a:solidFill>
              </a:rPr>
              <a:t>Students:</a:t>
            </a:r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		</a:t>
            </a:r>
            <a:r>
              <a:rPr lang="en-US" sz="1800" b="1" i="0" dirty="0" smtClean="0">
                <a:solidFill>
                  <a:schemeClr val="bg1"/>
                </a:solidFill>
              </a:rPr>
              <a:t>Diverse </a:t>
            </a:r>
            <a:r>
              <a:rPr lang="en-US" sz="1800" b="1" i="0" dirty="0" smtClean="0">
                <a:solidFill>
                  <a:schemeClr val="bg1"/>
                </a:solidFill>
              </a:rPr>
              <a:t>Age, Gender, </a:t>
            </a:r>
            <a:r>
              <a:rPr lang="en-US" sz="1800" b="1" i="0" dirty="0" smtClean="0">
                <a:solidFill>
                  <a:schemeClr val="bg1"/>
                </a:solidFill>
              </a:rPr>
              <a:t>and 			Circumstances</a:t>
            </a:r>
            <a:r>
              <a:rPr lang="en-US" sz="1800" b="1" i="0" dirty="0" smtClean="0">
                <a:solidFill>
                  <a:schemeClr val="bg1"/>
                </a:solidFill>
              </a:rPr>
              <a:t/>
            </a:r>
            <a:br>
              <a:rPr lang="en-US" sz="1800" b="1" i="0" dirty="0" smtClean="0">
                <a:solidFill>
                  <a:schemeClr val="bg1"/>
                </a:solidFill>
              </a:rPr>
            </a:br>
            <a:endParaRPr lang="en-US" sz="1800" b="1" i="0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spcBef>
                <a:spcPct val="10000"/>
              </a:spcBef>
              <a:tabLst>
                <a:tab pos="1204913" algn="r"/>
                <a:tab pos="1379538" algn="l"/>
              </a:tabLst>
            </a:pPr>
            <a:r>
              <a:rPr lang="en-US" sz="1800" b="1" i="0" dirty="0" smtClean="0">
                <a:solidFill>
                  <a:schemeClr val="bg1"/>
                </a:solidFill>
              </a:rPr>
              <a:t>Communities</a:t>
            </a:r>
            <a:r>
              <a:rPr lang="en-US" sz="1800" b="1" i="0" dirty="0" smtClean="0">
                <a:solidFill>
                  <a:schemeClr val="bg1"/>
                </a:solidFill>
              </a:rPr>
              <a:t>: </a:t>
            </a:r>
            <a:r>
              <a:rPr lang="en-US" sz="1800" b="1" i="0" dirty="0" smtClean="0">
                <a:solidFill>
                  <a:schemeClr val="bg1"/>
                </a:solidFill>
              </a:rPr>
              <a:t>	Mature </a:t>
            </a:r>
            <a:r>
              <a:rPr lang="en-US" sz="1800" b="1" i="0" dirty="0" smtClean="0">
                <a:solidFill>
                  <a:schemeClr val="bg1"/>
                </a:solidFill>
              </a:rPr>
              <a:t>and Developing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262188" y="4938712"/>
            <a:ext cx="1938337" cy="1385888"/>
          </a:xfrm>
          <a:prstGeom prst="rect">
            <a:avLst/>
          </a:prstGeom>
          <a:gradFill rotWithShape="1">
            <a:gsLst>
              <a:gs pos="0">
                <a:srgbClr val="015F85">
                  <a:alpha val="64998"/>
                </a:srgbClr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pPr algn="l" eaLnBrk="1" hangingPunct="1">
              <a:lnSpc>
                <a:spcPct val="100000"/>
              </a:lnSpc>
            </a:pPr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286000" y="4953000"/>
            <a:ext cx="1981200" cy="10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/>
            <a:r>
              <a:rPr lang="en-US" sz="2200" b="1" i="0" dirty="0" smtClean="0">
                <a:solidFill>
                  <a:schemeClr val="folHlink"/>
                </a:solidFill>
                <a:cs typeface="Arial" charset="0"/>
              </a:rPr>
              <a:t>Diverse Educational Institutions</a:t>
            </a:r>
            <a:endParaRPr lang="en-US" sz="2200" b="1" i="0" dirty="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257675" y="5029200"/>
            <a:ext cx="4886325" cy="119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algn="l" defTabSz="814388"/>
            <a:r>
              <a:rPr lang="en-US" sz="1800" b="1" i="0" dirty="0" smtClean="0">
                <a:solidFill>
                  <a:schemeClr val="bg1"/>
                </a:solidFill>
                <a:cs typeface="Arial" charset="0"/>
              </a:rPr>
              <a:t>Universities		Community College Vocational Schools	Secondary Schools </a:t>
            </a:r>
            <a:r>
              <a:rPr lang="en-US" sz="1800" b="1" i="0" dirty="0">
                <a:solidFill>
                  <a:schemeClr val="bg1"/>
                </a:solidFill>
                <a:cs typeface="Arial" charset="0"/>
              </a:rPr>
              <a:t>Non-profit </a:t>
            </a:r>
            <a:r>
              <a:rPr lang="en-US" sz="1800" b="1" i="0" dirty="0" smtClean="0">
                <a:solidFill>
                  <a:schemeClr val="bg1"/>
                </a:solidFill>
                <a:cs typeface="Arial" charset="0"/>
              </a:rPr>
              <a:t>Organizations</a:t>
            </a:r>
          </a:p>
          <a:p>
            <a:pPr algn="l" defTabSz="814388"/>
            <a:r>
              <a:rPr lang="en-US" sz="1800" b="1" i="0" dirty="0" smtClean="0">
                <a:solidFill>
                  <a:schemeClr val="bg1"/>
                </a:solidFill>
                <a:cs typeface="Arial" charset="0"/>
              </a:rPr>
              <a:t>Second </a:t>
            </a:r>
            <a:r>
              <a:rPr lang="en-US" sz="1800" b="1" i="0" dirty="0">
                <a:solidFill>
                  <a:schemeClr val="bg1"/>
                </a:solidFill>
                <a:cs typeface="Arial" charset="0"/>
              </a:rPr>
              <a:t>Chance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7" y="558482"/>
            <a:ext cx="8589963" cy="555021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306388" y="1392238"/>
            <a:ext cx="4229100" cy="700087"/>
          </a:xfrm>
          <a:prstGeom prst="rect">
            <a:avLst/>
          </a:prstGeom>
          <a:gradFill rotWithShape="1">
            <a:gsLst>
              <a:gs pos="0">
                <a:srgbClr val="2F173A"/>
              </a:gs>
              <a:gs pos="100000">
                <a:srgbClr val="66327E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5288" y="1522413"/>
            <a:ext cx="26543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i="0">
                <a:cs typeface="Arial" charset="0"/>
              </a:rPr>
              <a:t>Product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774950" y="2257425"/>
            <a:ext cx="1760538" cy="1671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 flipH="1" flipV="1">
            <a:off x="306388" y="1392238"/>
            <a:ext cx="4229100" cy="2536825"/>
          </a:xfrm>
          <a:prstGeom prst="rect">
            <a:avLst/>
          </a:prstGeom>
          <a:gradFill rotWithShape="1">
            <a:gsLst>
              <a:gs pos="0">
                <a:srgbClr val="401F4F"/>
              </a:gs>
              <a:gs pos="100000">
                <a:srgbClr val="8A44AA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15913" y="2778125"/>
            <a:ext cx="32099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marL="236538" indent="-236538" defTabSz="814388" eaLnBrk="0" hangingPunct="0">
              <a:lnSpc>
                <a:spcPct val="80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14 courses</a:t>
            </a:r>
          </a:p>
          <a:p>
            <a:pPr marL="236538" indent="-236538" defTabSz="814388" eaLnBrk="0" hangingPunct="0">
              <a:lnSpc>
                <a:spcPct val="80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Entry-level tech skills</a:t>
            </a:r>
          </a:p>
          <a:p>
            <a:pPr marL="236538" indent="-236538" defTabSz="814388" eaLnBrk="0" hangingPunct="0">
              <a:lnSpc>
                <a:spcPct val="80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Instructor-led</a:t>
            </a:r>
          </a:p>
          <a:p>
            <a:pPr marL="236538" indent="-236538" defTabSz="814388" eaLnBrk="0" hangingPunct="0">
              <a:lnSpc>
                <a:spcPct val="80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Simulation and              visualization software</a:t>
            </a:r>
          </a:p>
          <a:p>
            <a:pPr marL="236538" indent="-236538" defTabSz="814388" eaLnBrk="0" hangingPunct="0">
              <a:lnSpc>
                <a:spcPct val="80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Hands-on experience</a:t>
            </a:r>
          </a:p>
          <a:p>
            <a:pPr marL="236538" indent="-236538" defTabSz="814388" eaLnBrk="0" hangingPunct="0">
              <a:lnSpc>
                <a:spcPct val="80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Assessments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 flipH="1" flipV="1">
            <a:off x="306388" y="4011613"/>
            <a:ext cx="4229100" cy="2536825"/>
          </a:xfrm>
          <a:prstGeom prst="rect">
            <a:avLst/>
          </a:prstGeom>
          <a:gradFill rotWithShape="1">
            <a:gsLst>
              <a:gs pos="0">
                <a:srgbClr val="1D304C"/>
              </a:gs>
              <a:gs pos="100000">
                <a:srgbClr val="3E67A4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306388" y="5853113"/>
            <a:ext cx="4229100" cy="700087"/>
          </a:xfrm>
          <a:prstGeom prst="rect">
            <a:avLst/>
          </a:prstGeom>
          <a:gradFill rotWithShape="1">
            <a:gsLst>
              <a:gs pos="0">
                <a:srgbClr val="1D304C"/>
              </a:gs>
              <a:gs pos="100000">
                <a:srgbClr val="3E67A4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284163" y="5983288"/>
            <a:ext cx="26543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i="0">
                <a:solidFill>
                  <a:schemeClr val="folHlink"/>
                </a:solidFill>
                <a:cs typeface="Arial" charset="0"/>
              </a:rPr>
              <a:t>Infrastructure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2774950" y="4006850"/>
            <a:ext cx="1760538" cy="1671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304800" y="4273550"/>
            <a:ext cx="32099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Educational process and learning systems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Larger server base                  than cisco.com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2.5 terabytes of data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 err="1">
                <a:solidFill>
                  <a:schemeClr val="bg1"/>
                </a:solidFill>
                <a:cs typeface="Arial" charset="0"/>
              </a:rPr>
              <a:t>1M</a:t>
            </a: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 assessments/month</a:t>
            </a:r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 rot="10800000" flipH="1" flipV="1">
            <a:off x="4610100" y="1392238"/>
            <a:ext cx="4229100" cy="2536825"/>
          </a:xfrm>
          <a:prstGeom prst="rect">
            <a:avLst/>
          </a:prstGeom>
          <a:gradFill rotWithShape="1">
            <a:gsLst>
              <a:gs pos="0">
                <a:srgbClr val="542501"/>
              </a:gs>
              <a:gs pos="100000">
                <a:srgbClr val="B54F03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13" name="Rectangle 15"/>
          <p:cNvSpPr>
            <a:spLocks noChangeArrowheads="1"/>
          </p:cNvSpPr>
          <p:nvPr/>
        </p:nvSpPr>
        <p:spPr bwMode="auto">
          <a:xfrm flipH="1">
            <a:off x="4610100" y="1392238"/>
            <a:ext cx="4229100" cy="700087"/>
          </a:xfrm>
          <a:prstGeom prst="rect">
            <a:avLst/>
          </a:prstGeom>
          <a:gradFill rotWithShape="1">
            <a:gsLst>
              <a:gs pos="0">
                <a:srgbClr val="461F01"/>
              </a:gs>
              <a:gs pos="100000">
                <a:srgbClr val="98420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6045200" y="1531938"/>
            <a:ext cx="26543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i="0">
                <a:solidFill>
                  <a:schemeClr val="folHlink"/>
                </a:solidFill>
                <a:cs typeface="Arial" charset="0"/>
              </a:rPr>
              <a:t>Relationships</a:t>
            </a:r>
          </a:p>
        </p:txBody>
      </p:sp>
      <p:sp>
        <p:nvSpPr>
          <p:cNvPr id="25615" name="Rectangle 17"/>
          <p:cNvSpPr>
            <a:spLocks noChangeArrowheads="1"/>
          </p:cNvSpPr>
          <p:nvPr/>
        </p:nvSpPr>
        <p:spPr bwMode="auto">
          <a:xfrm>
            <a:off x="4610100" y="2257425"/>
            <a:ext cx="1760538" cy="1671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16" name="Rectangle 18"/>
          <p:cNvSpPr>
            <a:spLocks noChangeArrowheads="1"/>
          </p:cNvSpPr>
          <p:nvPr/>
        </p:nvSpPr>
        <p:spPr bwMode="auto">
          <a:xfrm>
            <a:off x="6715125" y="2216150"/>
            <a:ext cx="200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Students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Academies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Instructors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Governments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Partners</a:t>
            </a:r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304800" y="1377950"/>
            <a:ext cx="4229100" cy="685800"/>
          </a:xfrm>
          <a:prstGeom prst="rect">
            <a:avLst/>
          </a:prstGeom>
          <a:gradFill rotWithShape="1">
            <a:gsLst>
              <a:gs pos="0">
                <a:srgbClr val="2F173A"/>
              </a:gs>
              <a:gs pos="100000">
                <a:srgbClr val="66327E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18" name="Text Box 20"/>
          <p:cNvSpPr txBox="1">
            <a:spLocks noChangeArrowheads="1"/>
          </p:cNvSpPr>
          <p:nvPr/>
        </p:nvSpPr>
        <p:spPr bwMode="auto">
          <a:xfrm>
            <a:off x="393700" y="1522413"/>
            <a:ext cx="26543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i="0">
                <a:solidFill>
                  <a:schemeClr val="folHlink"/>
                </a:solidFill>
                <a:cs typeface="Arial" charset="0"/>
              </a:rPr>
              <a:t>Curricula</a:t>
            </a:r>
          </a:p>
        </p:txBody>
      </p:sp>
      <p:sp>
        <p:nvSpPr>
          <p:cNvPr id="25620" name="Rectangle 22"/>
          <p:cNvSpPr>
            <a:spLocks noChangeArrowheads="1"/>
          </p:cNvSpPr>
          <p:nvPr/>
        </p:nvSpPr>
        <p:spPr bwMode="auto">
          <a:xfrm flipH="1" flipV="1">
            <a:off x="4610100" y="4011613"/>
            <a:ext cx="4229100" cy="2536825"/>
          </a:xfrm>
          <a:prstGeom prst="rect">
            <a:avLst/>
          </a:prstGeom>
          <a:gradFill rotWithShape="1">
            <a:gsLst>
              <a:gs pos="0">
                <a:srgbClr val="697E1C"/>
              </a:gs>
              <a:gs pos="100000">
                <a:srgbClr val="313A0D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4610100" y="5853113"/>
            <a:ext cx="4229100" cy="700087"/>
          </a:xfrm>
          <a:prstGeom prst="rect">
            <a:avLst/>
          </a:prstGeom>
          <a:gradFill rotWithShape="1">
            <a:gsLst>
              <a:gs pos="0">
                <a:srgbClr val="697E1C"/>
              </a:gs>
              <a:gs pos="100000">
                <a:srgbClr val="313A0D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22" name="Text Box 24"/>
          <p:cNvSpPr txBox="1">
            <a:spLocks noChangeArrowheads="1"/>
          </p:cNvSpPr>
          <p:nvPr/>
        </p:nvSpPr>
        <p:spPr bwMode="auto">
          <a:xfrm>
            <a:off x="6083300" y="5983288"/>
            <a:ext cx="26543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i="0">
                <a:solidFill>
                  <a:schemeClr val="folHlink"/>
                </a:solidFill>
                <a:cs typeface="Arial" charset="0"/>
              </a:rPr>
              <a:t>Program Design</a:t>
            </a: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4610100" y="4006850"/>
            <a:ext cx="1760538" cy="1671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24" name="Rectangle 26"/>
          <p:cNvSpPr>
            <a:spLocks noChangeArrowheads="1"/>
          </p:cNvSpPr>
          <p:nvPr/>
        </p:nvSpPr>
        <p:spPr bwMode="auto">
          <a:xfrm>
            <a:off x="6715125" y="4197350"/>
            <a:ext cx="17621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Metrics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Services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400" b="1" i="0" dirty="0">
                <a:solidFill>
                  <a:schemeClr val="bg1"/>
                </a:solidFill>
                <a:cs typeface="Arial" charset="0"/>
              </a:rPr>
              <a:t>Support</a:t>
            </a:r>
          </a:p>
        </p:txBody>
      </p:sp>
      <p:sp>
        <p:nvSpPr>
          <p:cNvPr id="25626" name="Rectangle 28"/>
          <p:cNvSpPr>
            <a:spLocks noChangeArrowheads="1"/>
          </p:cNvSpPr>
          <p:nvPr/>
        </p:nvSpPr>
        <p:spPr bwMode="auto">
          <a:xfrm>
            <a:off x="2782888" y="2257425"/>
            <a:ext cx="1760537" cy="1671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628" name="Rectangle 3"/>
          <p:cNvSpPr>
            <a:spLocks noChangeArrowheads="1"/>
          </p:cNvSpPr>
          <p:nvPr/>
        </p:nvSpPr>
        <p:spPr bwMode="auto">
          <a:xfrm>
            <a:off x="304800" y="609600"/>
            <a:ext cx="8602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 eaLnBrk="0" hangingPunct="0">
              <a:lnSpc>
                <a:spcPct val="90000"/>
              </a:lnSpc>
            </a:pPr>
            <a:r>
              <a:rPr lang="en-US" sz="3200" b="1" i="0" dirty="0" smtClean="0">
                <a:cs typeface="Arial" charset="0"/>
              </a:rPr>
              <a:t>A comprehensive educational partnership</a:t>
            </a:r>
            <a:endParaRPr lang="en-US" sz="3200" b="1" i="0" dirty="0">
              <a:cs typeface="Arial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ca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038600"/>
            <a:ext cx="1676400" cy="1600200"/>
          </a:xfrm>
          <a:prstGeom prst="rect">
            <a:avLst/>
          </a:prstGeom>
        </p:spPr>
      </p:pic>
      <p:pic>
        <p:nvPicPr>
          <p:cNvPr id="37" name="Picture 36" descr="Brazil_Classroom_01_0415.jpg"/>
          <p:cNvPicPr>
            <a:picLocks noChangeAspect="1"/>
          </p:cNvPicPr>
          <p:nvPr/>
        </p:nvPicPr>
        <p:blipFill>
          <a:blip r:embed="rId5" cstate="print"/>
          <a:srcRect t="14286"/>
          <a:stretch>
            <a:fillRect/>
          </a:stretch>
        </p:blipFill>
        <p:spPr>
          <a:xfrm>
            <a:off x="4572000" y="2286000"/>
            <a:ext cx="1828800" cy="1600200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0386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533400"/>
            <a:ext cx="371783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4258027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3581400"/>
            <a:ext cx="3202861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657600"/>
            <a:ext cx="3202860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657600"/>
            <a:ext cx="3140708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179" descr="MAD00764"/>
          <p:cNvPicPr>
            <a:picLocks noChangeAspect="1" noChangeArrowheads="1"/>
          </p:cNvPicPr>
          <p:nvPr/>
        </p:nvPicPr>
        <p:blipFill>
          <a:blip r:embed="rId6" cstate="print"/>
          <a:srcRect t="8746" b="21931"/>
          <a:stretch>
            <a:fillRect/>
          </a:stretch>
        </p:blipFill>
        <p:spPr bwMode="auto">
          <a:xfrm>
            <a:off x="6102350" y="3810000"/>
            <a:ext cx="3041650" cy="25146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609600"/>
            <a:ext cx="45723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40F16"/>
              </a:clrFrom>
              <a:clrTo>
                <a:srgbClr val="140F16">
                  <a:alpha val="0"/>
                </a:srgbClr>
              </a:clrTo>
            </a:clrChange>
          </a:blip>
          <a:srcRect t="5931" b="12050"/>
          <a:stretch>
            <a:fillRect/>
          </a:stretch>
        </p:blipFill>
        <p:spPr bwMode="auto">
          <a:xfrm>
            <a:off x="5257799" y="533400"/>
            <a:ext cx="2203271" cy="2971800"/>
          </a:xfrm>
          <a:prstGeom prst="rect">
            <a:avLst/>
          </a:prstGeom>
          <a:noFill/>
          <a:ln w="9525" algn="ctr">
            <a:solidFill>
              <a:srgbClr val="DCDCDE"/>
            </a:solidFill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399" y="533400"/>
            <a:ext cx="2514601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381000" y="5996226"/>
            <a:ext cx="8262703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sz="1000" dirty="0" smtClean="0"/>
              <a:t>Behrens, J. T., Collison, T. A., &amp;  Demark, S. F. (2005) The Seven Cs of comprehensive assessment: Lessons learned from 40 million classroom exams in the Cisco Networking Academy Program. In S. Howell and M. </a:t>
            </a:r>
            <a:r>
              <a:rPr lang="en-US" sz="1000" dirty="0" err="1" smtClean="0"/>
              <a:t>Hricko</a:t>
            </a:r>
            <a:r>
              <a:rPr lang="en-US" sz="1000" dirty="0" smtClean="0"/>
              <a:t> (Eds.), Online Assessment and Measurement: Case</a:t>
            </a:r>
            <a:r>
              <a:rPr lang="en-US" sz="1000" i="1" dirty="0" smtClean="0"/>
              <a:t> Studies in Higher Education, K-12 and Corporate</a:t>
            </a:r>
            <a:r>
              <a:rPr lang="en-US" sz="1000" dirty="0" smtClean="0"/>
              <a:t>. (pp 229-245).  Hershey, PA: Information Science Publishing.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Frezzo, D.C., Behrens,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J.T.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&amp; Mislevy, R.J. (2009). Activity theory and assessment theory in the design and understanding of the Packet Tracer ecosystem. The International Journal of Learning and Media, 2. http://ijlm.net/knowinganddoing/10.1162/ijlm.2009.0015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3" descr="C:\Documents and Settings\barkelly\My Documents\Assessments\Graphics\PT Launch View\Select Assessment 2.png"/>
          <p:cNvPicPr>
            <a:picLocks noChangeAspect="1" noChangeArrowheads="1"/>
          </p:cNvPicPr>
          <p:nvPr/>
        </p:nvPicPr>
        <p:blipFill>
          <a:blip r:embed="rId3" cstate="print"/>
          <a:srcRect r="3726" b="31727"/>
          <a:stretch>
            <a:fillRect/>
          </a:stretch>
        </p:blipFill>
        <p:spPr bwMode="auto">
          <a:xfrm>
            <a:off x="2057400" y="1468438"/>
            <a:ext cx="4787900" cy="29781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3" name="Picture 2" descr="C:\Documents and Settings\barkelly\My Documents\Assessments\Graphics\PT Launch View\PT Launch composite.bmp"/>
          <p:cNvPicPr>
            <a:picLocks noChangeAspect="1" noChangeArrowheads="1"/>
          </p:cNvPicPr>
          <p:nvPr/>
        </p:nvPicPr>
        <p:blipFill>
          <a:blip r:embed="rId4" cstate="print"/>
          <a:srcRect b="25491"/>
          <a:stretch>
            <a:fillRect/>
          </a:stretch>
        </p:blipFill>
        <p:spPr bwMode="auto">
          <a:xfrm>
            <a:off x="2057400" y="1468438"/>
            <a:ext cx="4778375" cy="2895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" name="Picture 2" descr="C:\Documents and Settings\barkelly\My Documents\Assessments\Graphics\PT Launch View\Submit or Save.png"/>
          <p:cNvPicPr>
            <a:picLocks noChangeAspect="1" noChangeArrowheads="1"/>
          </p:cNvPicPr>
          <p:nvPr/>
        </p:nvPicPr>
        <p:blipFill>
          <a:blip r:embed="rId5" cstate="print"/>
          <a:srcRect l="13908" r="20838" b="34720"/>
          <a:stretch>
            <a:fillRect/>
          </a:stretch>
        </p:blipFill>
        <p:spPr bwMode="auto">
          <a:xfrm>
            <a:off x="2066925" y="1468438"/>
            <a:ext cx="4814888" cy="2819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5" name="Picture 2" descr="C:\Documents and Settings\barkelly\My Documents\Assessments\Graphics\Gradebook\Gradebook-cleaned.png"/>
          <p:cNvPicPr>
            <a:picLocks noChangeAspect="1" noChangeArrowheads="1"/>
          </p:cNvPicPr>
          <p:nvPr/>
        </p:nvPicPr>
        <p:blipFill>
          <a:blip r:embed="rId6" cstate="print"/>
          <a:srcRect b="22084"/>
          <a:stretch>
            <a:fillRect/>
          </a:stretch>
        </p:blipFill>
        <p:spPr bwMode="auto">
          <a:xfrm>
            <a:off x="2066925" y="1468438"/>
            <a:ext cx="4876800" cy="274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6" name="Picture 2" descr="C:\Documents and Settings\barkelly\My Documents\Assessments\Graphics\IIP page\Student view of feedback2.png"/>
          <p:cNvPicPr>
            <a:picLocks noChangeAspect="1" noChangeArrowheads="1"/>
          </p:cNvPicPr>
          <p:nvPr/>
        </p:nvPicPr>
        <p:blipFill>
          <a:blip r:embed="rId7" cstate="print"/>
          <a:srcRect r="35937" b="21052"/>
          <a:stretch>
            <a:fillRect/>
          </a:stretch>
        </p:blipFill>
        <p:spPr bwMode="auto">
          <a:xfrm>
            <a:off x="2041525" y="1468438"/>
            <a:ext cx="2974975" cy="2438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7" name="Picture 3" descr="C:\Documents and Settings\barkelly\My Documents\Assessments\Graphics\IIP page\Student view of feedback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1697038"/>
            <a:ext cx="3208338" cy="274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4263" name="Rectangle 181"/>
          <p:cNvSpPr>
            <a:spLocks noChangeArrowheads="1"/>
          </p:cNvSpPr>
          <p:nvPr/>
        </p:nvSpPr>
        <p:spPr bwMode="auto">
          <a:xfrm>
            <a:off x="0" y="2611438"/>
            <a:ext cx="9144000" cy="1905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lIns="82124" tIns="41061" rIns="82124" bIns="41061" anchor="ctr"/>
          <a:lstStyle/>
          <a:p>
            <a:pPr algn="ctr" defTabSz="814388" eaLnBrk="0" hangingPunct="0">
              <a:lnSpc>
                <a:spcPct val="90000"/>
              </a:lnSpc>
            </a:pPr>
            <a:endParaRPr lang="en-US" i="0">
              <a:cs typeface="ＭＳ Ｐゴシック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 rot="16200000" flipH="1">
            <a:off x="-68180" y="4075312"/>
            <a:ext cx="1984313" cy="1800069"/>
          </a:xfrm>
          <a:prstGeom prst="rect">
            <a:avLst/>
          </a:prstGeom>
          <a:gradFill flip="none" rotWithShape="1">
            <a:gsLst>
              <a:gs pos="0">
                <a:srgbClr val="9EC5E6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lIns="73025" tIns="36511" rIns="73025" bIns="36511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800" dirty="0">
              <a:ea typeface="ＭＳ Ｐゴシック" pitchFamily="34" charset="-128"/>
              <a:cs typeface="+mn-cs"/>
            </a:endParaRPr>
          </a:p>
        </p:txBody>
      </p:sp>
      <p:sp>
        <p:nvSpPr>
          <p:cNvPr id="99" name="Rectangle 8"/>
          <p:cNvSpPr>
            <a:spLocks noChangeArrowheads="1"/>
          </p:cNvSpPr>
          <p:nvPr/>
        </p:nvSpPr>
        <p:spPr bwMode="auto">
          <a:xfrm rot="16200000" flipH="1">
            <a:off x="1755831" y="4075312"/>
            <a:ext cx="1984313" cy="1800069"/>
          </a:xfrm>
          <a:prstGeom prst="rect">
            <a:avLst/>
          </a:prstGeom>
          <a:gradFill flip="none" rotWithShape="1">
            <a:gsLst>
              <a:gs pos="0">
                <a:srgbClr val="9EC5E6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lIns="73025" tIns="36511" rIns="73025" bIns="36511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800" dirty="0">
              <a:ea typeface="ＭＳ Ｐゴシック" pitchFamily="34" charset="-128"/>
              <a:cs typeface="+mn-cs"/>
            </a:endParaRP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 rot="16200000" flipH="1">
            <a:off x="3579842" y="4075312"/>
            <a:ext cx="1984313" cy="1800069"/>
          </a:xfrm>
          <a:prstGeom prst="rect">
            <a:avLst/>
          </a:prstGeom>
          <a:gradFill flip="none" rotWithShape="1">
            <a:gsLst>
              <a:gs pos="0">
                <a:srgbClr val="9EC5E6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lIns="73025" tIns="36511" rIns="73025" bIns="36511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800" dirty="0">
              <a:ea typeface="ＭＳ Ｐゴシック" pitchFamily="34" charset="-128"/>
              <a:cs typeface="+mn-cs"/>
            </a:endParaRPr>
          </a:p>
        </p:txBody>
      </p:sp>
      <p:sp>
        <p:nvSpPr>
          <p:cNvPr id="121" name="Rectangle 8"/>
          <p:cNvSpPr>
            <a:spLocks noChangeArrowheads="1"/>
          </p:cNvSpPr>
          <p:nvPr/>
        </p:nvSpPr>
        <p:spPr bwMode="auto">
          <a:xfrm rot="16200000" flipH="1">
            <a:off x="5403853" y="4075312"/>
            <a:ext cx="1984313" cy="1800069"/>
          </a:xfrm>
          <a:prstGeom prst="rect">
            <a:avLst/>
          </a:prstGeom>
          <a:gradFill flip="none" rotWithShape="1">
            <a:gsLst>
              <a:gs pos="0">
                <a:srgbClr val="9EC5E6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lIns="73025" tIns="36511" rIns="73025" bIns="36511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800" dirty="0">
              <a:ea typeface="ＭＳ Ｐゴシック" pitchFamily="34" charset="-128"/>
              <a:cs typeface="+mn-cs"/>
            </a:endParaRPr>
          </a:p>
        </p:txBody>
      </p:sp>
      <p:sp>
        <p:nvSpPr>
          <p:cNvPr id="224268" name="Rectangle 30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96300" cy="83820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Using the best of each approach: PT SBA</a:t>
            </a: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 rot="16200000" flipH="1">
            <a:off x="423998" y="4649936"/>
            <a:ext cx="993714" cy="1641426"/>
          </a:xfrm>
          <a:prstGeom prst="rect">
            <a:avLst/>
          </a:prstGeom>
          <a:gradFill flip="none" rotWithShape="1">
            <a:gsLst>
              <a:gs pos="0">
                <a:srgbClr val="708CA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lIns="73025" tIns="36511" rIns="73025" bIns="36511" anchor="ctr"/>
          <a:lstStyle/>
          <a:p>
            <a:pPr algn="r" eaLnBrk="0" hangingPunct="0">
              <a:lnSpc>
                <a:spcPct val="90000"/>
              </a:lnSpc>
              <a:defRPr/>
            </a:pPr>
            <a:endParaRPr lang="en-US" sz="1800" dirty="0">
              <a:ea typeface="ＭＳ Ｐゴシック" pitchFamily="34" charset="-128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07950" y="5286375"/>
            <a:ext cx="1633538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marL="122238" indent="-122238" algn="ctr" defTabSz="814388" eaLnBrk="0" hangingPunct="0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en-US" sz="1600" i="0">
                <a:solidFill>
                  <a:schemeClr val="bg1"/>
                </a:solidFill>
                <a:cs typeface="ＭＳ Ｐゴシック"/>
              </a:rPr>
              <a:t>Launch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rot="5400000" flipH="1">
            <a:off x="669926" y="5718175"/>
            <a:ext cx="431800" cy="428625"/>
            <a:chOff x="481" y="1117"/>
            <a:chExt cx="350" cy="348"/>
          </a:xfrm>
        </p:grpSpPr>
        <p:sp>
          <p:nvSpPr>
            <p:cNvPr id="224311" name="Oval 13"/>
            <p:cNvSpPr>
              <a:spLocks noChangeArrowheads="1"/>
            </p:cNvSpPr>
            <p:nvPr/>
          </p:nvSpPr>
          <p:spPr bwMode="auto">
            <a:xfrm>
              <a:off x="481" y="1117"/>
              <a:ext cx="350" cy="34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1800">
                <a:cs typeface="ＭＳ Ｐゴシック"/>
              </a:endParaRP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rot="2323698">
              <a:off x="499" y="1138"/>
              <a:ext cx="315" cy="316"/>
            </a:xfrm>
            <a:custGeom>
              <a:avLst/>
              <a:gdLst>
                <a:gd name="G0" fmla="+- 1203 0 0"/>
                <a:gd name="G1" fmla="+- 21600 0 1203"/>
                <a:gd name="G2" fmla="+- 21600 0 120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03" y="10800"/>
                  </a:moveTo>
                  <a:cubicBezTo>
                    <a:pt x="1203" y="16100"/>
                    <a:pt x="5500" y="20397"/>
                    <a:pt x="10800" y="20397"/>
                  </a:cubicBezTo>
                  <a:cubicBezTo>
                    <a:pt x="16100" y="20397"/>
                    <a:pt x="20397" y="16100"/>
                    <a:pt x="20397" y="10800"/>
                  </a:cubicBezTo>
                  <a:cubicBezTo>
                    <a:pt x="20397" y="5500"/>
                    <a:pt x="16100" y="1203"/>
                    <a:pt x="10800" y="1203"/>
                  </a:cubicBezTo>
                  <a:cubicBezTo>
                    <a:pt x="5500" y="1203"/>
                    <a:pt x="1203" y="5500"/>
                    <a:pt x="120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800" dirty="0"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24272" name="Text Box 15"/>
          <p:cNvSpPr txBox="1">
            <a:spLocks noChangeArrowheads="1"/>
          </p:cNvSpPr>
          <p:nvPr/>
        </p:nvSpPr>
        <p:spPr bwMode="auto">
          <a:xfrm flipH="1">
            <a:off x="727075" y="5765800"/>
            <a:ext cx="30797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cs typeface="ＭＳ Ｐゴシック"/>
              </a:rPr>
              <a:t>1</a:t>
            </a:r>
            <a:endParaRPr lang="en-US" sz="2000">
              <a:cs typeface="ＭＳ Ｐゴシック"/>
            </a:endParaRP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 rot="16200000" flipH="1">
            <a:off x="2248009" y="4649936"/>
            <a:ext cx="993714" cy="1641426"/>
          </a:xfrm>
          <a:prstGeom prst="rect">
            <a:avLst/>
          </a:prstGeom>
          <a:gradFill flip="none" rotWithShape="1">
            <a:gsLst>
              <a:gs pos="0">
                <a:srgbClr val="708CA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lIns="73025" tIns="36511" rIns="73025" bIns="36511" anchor="ctr"/>
          <a:lstStyle/>
          <a:p>
            <a:pPr algn="r" eaLnBrk="0" hangingPunct="0">
              <a:lnSpc>
                <a:spcPct val="90000"/>
              </a:lnSpc>
              <a:defRPr/>
            </a:pPr>
            <a:endParaRPr lang="en-US" sz="1800" dirty="0">
              <a:ea typeface="ＭＳ Ｐゴシック" pitchFamily="34" charset="-128"/>
              <a:cs typeface="+mn-cs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1931988" y="5286375"/>
            <a:ext cx="1633537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marL="122238" indent="-122238" algn="ctr" defTabSz="814388" eaLnBrk="0" hangingPunct="0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en-US" sz="1600" i="0">
                <a:solidFill>
                  <a:schemeClr val="bg1"/>
                </a:solidFill>
                <a:cs typeface="ＭＳ Ｐゴシック"/>
              </a:rPr>
              <a:t>Take Exam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 rot="5400000" flipH="1">
            <a:off x="2493963" y="5718175"/>
            <a:ext cx="431800" cy="428625"/>
            <a:chOff x="481" y="1117"/>
            <a:chExt cx="350" cy="348"/>
          </a:xfrm>
        </p:grpSpPr>
        <p:sp>
          <p:nvSpPr>
            <p:cNvPr id="224309" name="Oval 13"/>
            <p:cNvSpPr>
              <a:spLocks noChangeArrowheads="1"/>
            </p:cNvSpPr>
            <p:nvPr/>
          </p:nvSpPr>
          <p:spPr bwMode="auto">
            <a:xfrm>
              <a:off x="481" y="1117"/>
              <a:ext cx="350" cy="34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1800">
                <a:cs typeface="ＭＳ Ｐゴシック"/>
              </a:endParaRPr>
            </a:p>
          </p:txBody>
        </p:sp>
        <p:sp>
          <p:nvSpPr>
            <p:cNvPr id="108" name="AutoShape 14"/>
            <p:cNvSpPr>
              <a:spLocks noChangeArrowheads="1"/>
            </p:cNvSpPr>
            <p:nvPr/>
          </p:nvSpPr>
          <p:spPr bwMode="auto">
            <a:xfrm rot="2323698">
              <a:off x="499" y="1138"/>
              <a:ext cx="315" cy="316"/>
            </a:xfrm>
            <a:custGeom>
              <a:avLst/>
              <a:gdLst>
                <a:gd name="G0" fmla="+- 1203 0 0"/>
                <a:gd name="G1" fmla="+- 21600 0 1203"/>
                <a:gd name="G2" fmla="+- 21600 0 120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03" y="10800"/>
                  </a:moveTo>
                  <a:cubicBezTo>
                    <a:pt x="1203" y="16100"/>
                    <a:pt x="5500" y="20397"/>
                    <a:pt x="10800" y="20397"/>
                  </a:cubicBezTo>
                  <a:cubicBezTo>
                    <a:pt x="16100" y="20397"/>
                    <a:pt x="20397" y="16100"/>
                    <a:pt x="20397" y="10800"/>
                  </a:cubicBezTo>
                  <a:cubicBezTo>
                    <a:pt x="20397" y="5500"/>
                    <a:pt x="16100" y="1203"/>
                    <a:pt x="10800" y="1203"/>
                  </a:cubicBezTo>
                  <a:cubicBezTo>
                    <a:pt x="5500" y="1203"/>
                    <a:pt x="1203" y="5500"/>
                    <a:pt x="120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800" dirty="0"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24276" name="Text Box 15"/>
          <p:cNvSpPr txBox="1">
            <a:spLocks noChangeArrowheads="1"/>
          </p:cNvSpPr>
          <p:nvPr/>
        </p:nvSpPr>
        <p:spPr bwMode="auto">
          <a:xfrm flipH="1">
            <a:off x="2551113" y="5765800"/>
            <a:ext cx="30797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cs typeface="ＭＳ Ｐゴシック"/>
              </a:rPr>
              <a:t>2</a:t>
            </a:r>
            <a:endParaRPr lang="en-US" sz="2000">
              <a:cs typeface="ＭＳ Ｐゴシック"/>
            </a:endParaRPr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 rot="16200000" flipH="1">
            <a:off x="4072020" y="4649936"/>
            <a:ext cx="993714" cy="1641426"/>
          </a:xfrm>
          <a:prstGeom prst="rect">
            <a:avLst/>
          </a:prstGeom>
          <a:gradFill flip="none" rotWithShape="1">
            <a:gsLst>
              <a:gs pos="0">
                <a:srgbClr val="708CA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lIns="73025" tIns="36511" rIns="73025" bIns="36511" anchor="ctr"/>
          <a:lstStyle/>
          <a:p>
            <a:pPr algn="r" eaLnBrk="0" hangingPunct="0">
              <a:lnSpc>
                <a:spcPct val="90000"/>
              </a:lnSpc>
              <a:defRPr/>
            </a:pPr>
            <a:endParaRPr lang="en-US" sz="1800" dirty="0">
              <a:ea typeface="ＭＳ Ｐゴシック" pitchFamily="34" charset="-128"/>
              <a:cs typeface="+mn-cs"/>
            </a:endParaRPr>
          </a:p>
        </p:txBody>
      </p:sp>
      <p:sp>
        <p:nvSpPr>
          <p:cNvPr id="112" name="Rectangle 16"/>
          <p:cNvSpPr>
            <a:spLocks noChangeArrowheads="1"/>
          </p:cNvSpPr>
          <p:nvPr/>
        </p:nvSpPr>
        <p:spPr bwMode="auto">
          <a:xfrm>
            <a:off x="3756025" y="5286375"/>
            <a:ext cx="1633538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marL="122238" indent="-122238" algn="ctr" defTabSz="814388" eaLnBrk="0" hangingPunct="0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en-US" sz="1600" i="0">
                <a:solidFill>
                  <a:schemeClr val="bg1"/>
                </a:solidFill>
                <a:cs typeface="ＭＳ Ｐゴシック"/>
              </a:rPr>
              <a:t>Submit It</a:t>
            </a: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 rot="5400000" flipH="1">
            <a:off x="4318001" y="5718175"/>
            <a:ext cx="431800" cy="428625"/>
            <a:chOff x="481" y="1117"/>
            <a:chExt cx="350" cy="348"/>
          </a:xfrm>
        </p:grpSpPr>
        <p:sp>
          <p:nvSpPr>
            <p:cNvPr id="224307" name="Oval 13"/>
            <p:cNvSpPr>
              <a:spLocks noChangeArrowheads="1"/>
            </p:cNvSpPr>
            <p:nvPr/>
          </p:nvSpPr>
          <p:spPr bwMode="auto">
            <a:xfrm>
              <a:off x="481" y="1117"/>
              <a:ext cx="350" cy="34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1800">
                <a:cs typeface="ＭＳ Ｐゴシック"/>
              </a:endParaRPr>
            </a:p>
          </p:txBody>
        </p:sp>
        <p:sp>
          <p:nvSpPr>
            <p:cNvPr id="119" name="AutoShape 14"/>
            <p:cNvSpPr>
              <a:spLocks noChangeArrowheads="1"/>
            </p:cNvSpPr>
            <p:nvPr/>
          </p:nvSpPr>
          <p:spPr bwMode="auto">
            <a:xfrm rot="2323698">
              <a:off x="499" y="1138"/>
              <a:ext cx="315" cy="316"/>
            </a:xfrm>
            <a:custGeom>
              <a:avLst/>
              <a:gdLst>
                <a:gd name="G0" fmla="+- 1203 0 0"/>
                <a:gd name="G1" fmla="+- 21600 0 1203"/>
                <a:gd name="G2" fmla="+- 21600 0 120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03" y="10800"/>
                  </a:moveTo>
                  <a:cubicBezTo>
                    <a:pt x="1203" y="16100"/>
                    <a:pt x="5500" y="20397"/>
                    <a:pt x="10800" y="20397"/>
                  </a:cubicBezTo>
                  <a:cubicBezTo>
                    <a:pt x="16100" y="20397"/>
                    <a:pt x="20397" y="16100"/>
                    <a:pt x="20397" y="10800"/>
                  </a:cubicBezTo>
                  <a:cubicBezTo>
                    <a:pt x="20397" y="5500"/>
                    <a:pt x="16100" y="1203"/>
                    <a:pt x="10800" y="1203"/>
                  </a:cubicBezTo>
                  <a:cubicBezTo>
                    <a:pt x="5500" y="1203"/>
                    <a:pt x="1203" y="5500"/>
                    <a:pt x="120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800" dirty="0"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24280" name="Text Box 15"/>
          <p:cNvSpPr txBox="1">
            <a:spLocks noChangeArrowheads="1"/>
          </p:cNvSpPr>
          <p:nvPr/>
        </p:nvSpPr>
        <p:spPr bwMode="auto">
          <a:xfrm flipH="1">
            <a:off x="4375150" y="5765800"/>
            <a:ext cx="30797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cs typeface="ＭＳ Ｐゴシック"/>
              </a:rPr>
              <a:t>3</a:t>
            </a:r>
            <a:endParaRPr lang="en-US" sz="2000">
              <a:cs typeface="ＭＳ Ｐゴシック"/>
            </a:endParaRPr>
          </a:p>
        </p:txBody>
      </p:sp>
      <p:sp>
        <p:nvSpPr>
          <p:cNvPr id="122" name="Rectangle 8"/>
          <p:cNvSpPr>
            <a:spLocks noChangeArrowheads="1"/>
          </p:cNvSpPr>
          <p:nvPr/>
        </p:nvSpPr>
        <p:spPr bwMode="auto">
          <a:xfrm rot="16200000" flipH="1">
            <a:off x="5896031" y="4649936"/>
            <a:ext cx="993714" cy="1641426"/>
          </a:xfrm>
          <a:prstGeom prst="rect">
            <a:avLst/>
          </a:prstGeom>
          <a:gradFill flip="none" rotWithShape="1">
            <a:gsLst>
              <a:gs pos="0">
                <a:srgbClr val="708CA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lIns="73025" tIns="36511" rIns="73025" bIns="36511" anchor="ctr"/>
          <a:lstStyle/>
          <a:p>
            <a:pPr algn="r" eaLnBrk="0" hangingPunct="0">
              <a:lnSpc>
                <a:spcPct val="90000"/>
              </a:lnSpc>
              <a:defRPr/>
            </a:pPr>
            <a:endParaRPr lang="en-US" sz="1800" dirty="0">
              <a:ea typeface="ＭＳ Ｐゴシック" pitchFamily="34" charset="-128"/>
              <a:cs typeface="+mn-cs"/>
            </a:endParaRPr>
          </a:p>
        </p:txBody>
      </p:sp>
      <p:sp>
        <p:nvSpPr>
          <p:cNvPr id="123" name="Rectangle 16"/>
          <p:cNvSpPr>
            <a:spLocks noChangeArrowheads="1"/>
          </p:cNvSpPr>
          <p:nvPr/>
        </p:nvSpPr>
        <p:spPr bwMode="auto">
          <a:xfrm>
            <a:off x="5580063" y="5286375"/>
            <a:ext cx="1633537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algn="ctr" defTabSz="814388" eaLnBrk="0" hangingPunct="0">
              <a:lnSpc>
                <a:spcPct val="85000"/>
              </a:lnSpc>
              <a:spcBef>
                <a:spcPct val="50000"/>
              </a:spcBef>
              <a:buSzPct val="80000"/>
            </a:pPr>
            <a:r>
              <a:rPr lang="en-US" sz="1600" i="0">
                <a:solidFill>
                  <a:schemeClr val="bg1"/>
                </a:solidFill>
                <a:cs typeface="ＭＳ Ｐゴシック"/>
              </a:rPr>
              <a:t>Automatically </a:t>
            </a:r>
            <a:br>
              <a:rPr lang="en-US" sz="1600" i="0">
                <a:solidFill>
                  <a:schemeClr val="bg1"/>
                </a:solidFill>
                <a:cs typeface="ＭＳ Ｐゴシック"/>
              </a:rPr>
            </a:br>
            <a:r>
              <a:rPr lang="en-US" sz="1600" i="0">
                <a:solidFill>
                  <a:schemeClr val="bg1"/>
                </a:solidFill>
                <a:cs typeface="ＭＳ Ｐゴシック"/>
              </a:rPr>
              <a:t>Scored</a:t>
            </a: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 rot="5400000" flipH="1">
            <a:off x="6142038" y="5718175"/>
            <a:ext cx="431800" cy="428625"/>
            <a:chOff x="481" y="1117"/>
            <a:chExt cx="350" cy="348"/>
          </a:xfrm>
        </p:grpSpPr>
        <p:sp>
          <p:nvSpPr>
            <p:cNvPr id="224305" name="Oval 13"/>
            <p:cNvSpPr>
              <a:spLocks noChangeArrowheads="1"/>
            </p:cNvSpPr>
            <p:nvPr/>
          </p:nvSpPr>
          <p:spPr bwMode="auto">
            <a:xfrm>
              <a:off x="481" y="1117"/>
              <a:ext cx="350" cy="34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1800">
                <a:cs typeface="ＭＳ Ｐゴシック"/>
              </a:endParaRPr>
            </a:p>
          </p:txBody>
        </p:sp>
        <p:sp>
          <p:nvSpPr>
            <p:cNvPr id="130" name="AutoShape 14"/>
            <p:cNvSpPr>
              <a:spLocks noChangeArrowheads="1"/>
            </p:cNvSpPr>
            <p:nvPr/>
          </p:nvSpPr>
          <p:spPr bwMode="auto">
            <a:xfrm rot="2323698">
              <a:off x="499" y="1138"/>
              <a:ext cx="315" cy="316"/>
            </a:xfrm>
            <a:custGeom>
              <a:avLst/>
              <a:gdLst>
                <a:gd name="G0" fmla="+- 1203 0 0"/>
                <a:gd name="G1" fmla="+- 21600 0 1203"/>
                <a:gd name="G2" fmla="+- 21600 0 120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03" y="10800"/>
                  </a:moveTo>
                  <a:cubicBezTo>
                    <a:pt x="1203" y="16100"/>
                    <a:pt x="5500" y="20397"/>
                    <a:pt x="10800" y="20397"/>
                  </a:cubicBezTo>
                  <a:cubicBezTo>
                    <a:pt x="16100" y="20397"/>
                    <a:pt x="20397" y="16100"/>
                    <a:pt x="20397" y="10800"/>
                  </a:cubicBezTo>
                  <a:cubicBezTo>
                    <a:pt x="20397" y="5500"/>
                    <a:pt x="16100" y="1203"/>
                    <a:pt x="10800" y="1203"/>
                  </a:cubicBezTo>
                  <a:cubicBezTo>
                    <a:pt x="5500" y="1203"/>
                    <a:pt x="1203" y="5500"/>
                    <a:pt x="120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800" dirty="0"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24284" name="Text Box 15"/>
          <p:cNvSpPr txBox="1">
            <a:spLocks noChangeArrowheads="1"/>
          </p:cNvSpPr>
          <p:nvPr/>
        </p:nvSpPr>
        <p:spPr bwMode="auto">
          <a:xfrm flipH="1">
            <a:off x="6199188" y="5765800"/>
            <a:ext cx="30797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cs typeface="ＭＳ Ｐゴシック"/>
              </a:rPr>
              <a:t>4</a:t>
            </a:r>
            <a:endParaRPr lang="en-US" sz="2000">
              <a:cs typeface="ＭＳ Ｐゴシック"/>
            </a:endParaRPr>
          </a:p>
        </p:txBody>
      </p:sp>
      <p:pic>
        <p:nvPicPr>
          <p:cNvPr id="169" name="Picture 2" descr="C:\Documents and Settings\barkelly\My Documents\Assessments\Graphics\Gradebook\Gradebook-cleaned.png"/>
          <p:cNvPicPr>
            <a:picLocks noChangeAspect="1" noChangeArrowheads="1"/>
          </p:cNvPicPr>
          <p:nvPr/>
        </p:nvPicPr>
        <p:blipFill>
          <a:blip r:embed="rId6" cstate="print"/>
          <a:srcRect r="31713" b="22084"/>
          <a:stretch>
            <a:fillRect/>
          </a:stretch>
        </p:blipFill>
        <p:spPr bwMode="auto">
          <a:xfrm>
            <a:off x="5686425" y="3968750"/>
            <a:ext cx="1404938" cy="11572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2" descr="C:\Documents and Settings\barkelly\My Documents\Assessments\Graphics\PT Launch View\Submit or Save.png"/>
          <p:cNvPicPr>
            <a:picLocks noChangeAspect="1" noChangeArrowheads="1"/>
          </p:cNvPicPr>
          <p:nvPr/>
        </p:nvPicPr>
        <p:blipFill>
          <a:blip r:embed="rId9" cstate="print"/>
          <a:srcRect l="13908" r="20838" b="10020"/>
          <a:stretch>
            <a:fillRect/>
          </a:stretch>
        </p:blipFill>
        <p:spPr bwMode="auto">
          <a:xfrm>
            <a:off x="3862388" y="3978275"/>
            <a:ext cx="1395412" cy="11271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2" descr="C:\Documents and Settings\barkelly\My Documents\Assessments\Graphics\PT Launch View\PT Launch composit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8350" y="3976688"/>
            <a:ext cx="1404938" cy="1143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3" descr="C:\Documents and Settings\barkelly\My Documents\Assessments\Graphics\PT Launch View\Select Assessment 2.png"/>
          <p:cNvPicPr>
            <a:picLocks noChangeAspect="1" noChangeArrowheads="1"/>
          </p:cNvPicPr>
          <p:nvPr/>
        </p:nvPicPr>
        <p:blipFill>
          <a:blip r:embed="rId3" cstate="print"/>
          <a:srcRect r="51941" b="53685"/>
          <a:stretch>
            <a:fillRect/>
          </a:stretch>
        </p:blipFill>
        <p:spPr bwMode="auto">
          <a:xfrm>
            <a:off x="236538" y="3960813"/>
            <a:ext cx="1379537" cy="11652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6" name="Rectangle 175"/>
          <p:cNvSpPr/>
          <p:nvPr/>
        </p:nvSpPr>
        <p:spPr bwMode="auto">
          <a:xfrm>
            <a:off x="0" y="1773238"/>
            <a:ext cx="2209800" cy="199707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rgbClr val="70AADA">
                  <a:alpha val="8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 i="0" dirty="0">
              <a:ea typeface="ＭＳ Ｐゴシック" pitchFamily="34" charset="-128"/>
              <a:cs typeface="+mn-cs"/>
            </a:endParaRPr>
          </a:p>
        </p:txBody>
      </p:sp>
      <p:sp>
        <p:nvSpPr>
          <p:cNvPr id="179" name="Rectangle 178"/>
          <p:cNvSpPr/>
          <p:nvPr/>
        </p:nvSpPr>
        <p:spPr bwMode="auto">
          <a:xfrm flipH="1">
            <a:off x="6324600" y="1773238"/>
            <a:ext cx="2819400" cy="199707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rgbClr val="70AADA">
                  <a:alpha val="8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 i="0" dirty="0">
              <a:ea typeface="ＭＳ Ｐゴシック" pitchFamily="34" charset="-128"/>
              <a:cs typeface="+mn-cs"/>
            </a:endParaRPr>
          </a:p>
        </p:txBody>
      </p:sp>
      <p:pic>
        <p:nvPicPr>
          <p:cNvPr id="224291" name="Picture 176" descr="laptopGir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1620838"/>
            <a:ext cx="2006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92" name="Picture 179" descr="laptopGuy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1697038"/>
            <a:ext cx="20574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ectangle 8"/>
          <p:cNvSpPr>
            <a:spLocks noChangeArrowheads="1"/>
          </p:cNvSpPr>
          <p:nvPr/>
        </p:nvSpPr>
        <p:spPr bwMode="auto">
          <a:xfrm rot="16200000" flipH="1">
            <a:off x="7232759" y="4075312"/>
            <a:ext cx="1984313" cy="1800069"/>
          </a:xfrm>
          <a:prstGeom prst="rect">
            <a:avLst/>
          </a:prstGeom>
          <a:gradFill flip="none" rotWithShape="1">
            <a:gsLst>
              <a:gs pos="0">
                <a:srgbClr val="9EC5E6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lIns="73025" tIns="36511" rIns="73025" bIns="36511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800" dirty="0">
              <a:ea typeface="ＭＳ Ｐゴシック" pitchFamily="34" charset="-128"/>
              <a:cs typeface="+mn-cs"/>
            </a:endParaRPr>
          </a:p>
        </p:txBody>
      </p:sp>
      <p:sp>
        <p:nvSpPr>
          <p:cNvPr id="133" name="Rectangle 8"/>
          <p:cNvSpPr>
            <a:spLocks noChangeArrowheads="1"/>
          </p:cNvSpPr>
          <p:nvPr/>
        </p:nvSpPr>
        <p:spPr bwMode="auto">
          <a:xfrm rot="16200000" flipH="1">
            <a:off x="7720042" y="4649936"/>
            <a:ext cx="993714" cy="1641426"/>
          </a:xfrm>
          <a:prstGeom prst="rect">
            <a:avLst/>
          </a:prstGeom>
          <a:gradFill flip="none" rotWithShape="1">
            <a:gsLst>
              <a:gs pos="0">
                <a:srgbClr val="708CA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lIns="73025" tIns="36511" rIns="73025" bIns="36511" anchor="ctr"/>
          <a:lstStyle/>
          <a:p>
            <a:pPr algn="r" eaLnBrk="0" hangingPunct="0">
              <a:lnSpc>
                <a:spcPct val="90000"/>
              </a:lnSpc>
              <a:defRPr/>
            </a:pPr>
            <a:endParaRPr lang="en-US" sz="1800" dirty="0">
              <a:ea typeface="ＭＳ Ｐゴシック" pitchFamily="34" charset="-128"/>
              <a:cs typeface="+mn-cs"/>
            </a:endParaRPr>
          </a:p>
        </p:txBody>
      </p:sp>
      <p:sp>
        <p:nvSpPr>
          <p:cNvPr id="134" name="Rectangle 16"/>
          <p:cNvSpPr>
            <a:spLocks noChangeArrowheads="1"/>
          </p:cNvSpPr>
          <p:nvPr/>
        </p:nvSpPr>
        <p:spPr bwMode="auto">
          <a:xfrm>
            <a:off x="7404100" y="5286375"/>
            <a:ext cx="1633538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algn="ctr" defTabSz="814388" eaLnBrk="0" hangingPunct="0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en-US" sz="1600" i="0">
                <a:solidFill>
                  <a:schemeClr val="bg1"/>
                </a:solidFill>
                <a:cs typeface="ＭＳ Ｐゴシック"/>
              </a:rPr>
              <a:t>View </a:t>
            </a:r>
            <a:br>
              <a:rPr lang="en-US" sz="1600" i="0">
                <a:solidFill>
                  <a:schemeClr val="bg1"/>
                </a:solidFill>
                <a:cs typeface="ＭＳ Ｐゴシック"/>
              </a:rPr>
            </a:br>
            <a:r>
              <a:rPr lang="en-US" sz="1600" i="0">
                <a:solidFill>
                  <a:schemeClr val="bg1"/>
                </a:solidFill>
                <a:cs typeface="ＭＳ Ｐゴシック"/>
              </a:rPr>
              <a:t>Feedback</a:t>
            </a:r>
          </a:p>
        </p:txBody>
      </p:sp>
      <p:grpSp>
        <p:nvGrpSpPr>
          <p:cNvPr id="6" name="Group 71"/>
          <p:cNvGrpSpPr>
            <a:grpSpLocks/>
          </p:cNvGrpSpPr>
          <p:nvPr/>
        </p:nvGrpSpPr>
        <p:grpSpPr bwMode="auto">
          <a:xfrm rot="5400000" flipH="1">
            <a:off x="7966076" y="5718175"/>
            <a:ext cx="431800" cy="428625"/>
            <a:chOff x="481" y="1117"/>
            <a:chExt cx="350" cy="348"/>
          </a:xfrm>
        </p:grpSpPr>
        <p:sp>
          <p:nvSpPr>
            <p:cNvPr id="224303" name="Oval 13"/>
            <p:cNvSpPr>
              <a:spLocks noChangeArrowheads="1"/>
            </p:cNvSpPr>
            <p:nvPr/>
          </p:nvSpPr>
          <p:spPr bwMode="auto">
            <a:xfrm>
              <a:off x="481" y="1117"/>
              <a:ext cx="350" cy="34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1800">
                <a:cs typeface="ＭＳ Ｐゴシック"/>
              </a:endParaRPr>
            </a:p>
          </p:txBody>
        </p:sp>
        <p:sp>
          <p:nvSpPr>
            <p:cNvPr id="141" name="AutoShape 14"/>
            <p:cNvSpPr>
              <a:spLocks noChangeArrowheads="1"/>
            </p:cNvSpPr>
            <p:nvPr/>
          </p:nvSpPr>
          <p:spPr bwMode="auto">
            <a:xfrm rot="2323698">
              <a:off x="499" y="1138"/>
              <a:ext cx="315" cy="316"/>
            </a:xfrm>
            <a:custGeom>
              <a:avLst/>
              <a:gdLst>
                <a:gd name="G0" fmla="+- 1203 0 0"/>
                <a:gd name="G1" fmla="+- 21600 0 1203"/>
                <a:gd name="G2" fmla="+- 21600 0 120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03" y="10800"/>
                  </a:moveTo>
                  <a:cubicBezTo>
                    <a:pt x="1203" y="16100"/>
                    <a:pt x="5500" y="20397"/>
                    <a:pt x="10800" y="20397"/>
                  </a:cubicBezTo>
                  <a:cubicBezTo>
                    <a:pt x="16100" y="20397"/>
                    <a:pt x="20397" y="16100"/>
                    <a:pt x="20397" y="10800"/>
                  </a:cubicBezTo>
                  <a:cubicBezTo>
                    <a:pt x="20397" y="5500"/>
                    <a:pt x="16100" y="1203"/>
                    <a:pt x="10800" y="1203"/>
                  </a:cubicBezTo>
                  <a:cubicBezTo>
                    <a:pt x="5500" y="1203"/>
                    <a:pt x="1203" y="5500"/>
                    <a:pt x="120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800" dirty="0">
                <a:ea typeface="ＭＳ Ｐゴシック" pitchFamily="34" charset="-128"/>
                <a:cs typeface="+mn-cs"/>
              </a:endParaRPr>
            </a:p>
          </p:txBody>
        </p:sp>
      </p:grpSp>
      <p:pic>
        <p:nvPicPr>
          <p:cNvPr id="172" name="Picture 2" descr="C:\Documents and Settings\barkelly\My Documents\Assessments\Graphics\IIP page\Student view of feedback2.png"/>
          <p:cNvPicPr>
            <a:picLocks noChangeAspect="1" noChangeArrowheads="1"/>
          </p:cNvPicPr>
          <p:nvPr/>
        </p:nvPicPr>
        <p:blipFill>
          <a:blip r:embed="rId7" cstate="print"/>
          <a:srcRect r="35937" b="21052"/>
          <a:stretch>
            <a:fillRect/>
          </a:stretch>
        </p:blipFill>
        <p:spPr bwMode="auto">
          <a:xfrm>
            <a:off x="7527925" y="3983038"/>
            <a:ext cx="1235075" cy="10112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3" name="Picture 3" descr="C:\Documents and Settings\barkelly\My Documents\Assessments\Graphics\IIP page\Student view of feedback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8600" y="4211638"/>
            <a:ext cx="1069975" cy="914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4299" name="Text Box 15"/>
          <p:cNvSpPr txBox="1">
            <a:spLocks noChangeArrowheads="1"/>
          </p:cNvSpPr>
          <p:nvPr/>
        </p:nvSpPr>
        <p:spPr bwMode="auto">
          <a:xfrm flipH="1">
            <a:off x="8023225" y="5765800"/>
            <a:ext cx="30797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cs typeface="ＭＳ Ｐゴシック"/>
              </a:rPr>
              <a:t>5</a:t>
            </a:r>
            <a:endParaRPr lang="en-US" sz="2000">
              <a:cs typeface="ＭＳ Ｐゴシック"/>
            </a:endParaRPr>
          </a:p>
        </p:txBody>
      </p:sp>
      <p:sp>
        <p:nvSpPr>
          <p:cNvPr id="224300" name="Rectangle 6282"/>
          <p:cNvSpPr>
            <a:spLocks noChangeArrowheads="1"/>
          </p:cNvSpPr>
          <p:nvPr/>
        </p:nvSpPr>
        <p:spPr bwMode="auto">
          <a:xfrm>
            <a:off x="8612188" y="6626225"/>
            <a:ext cx="304800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/>
            <a:fld id="{A850C68B-030A-4417-903C-6E9CCD9CDF2A}" type="slidenum">
              <a:rPr lang="en-US" sz="1000">
                <a:solidFill>
                  <a:srgbClr val="D3D3D3"/>
                </a:solidFill>
                <a:cs typeface="ＭＳ Ｐゴシック"/>
              </a:rPr>
              <a:pPr algn="r" defTabSz="814388" eaLnBrk="0" hangingPunct="0"/>
              <a:t>6</a:t>
            </a:fld>
            <a:endParaRPr lang="en-US" sz="1000">
              <a:solidFill>
                <a:srgbClr val="D3D3D3"/>
              </a:solidFill>
              <a:cs typeface="ＭＳ Ｐゴシック"/>
            </a:endParaRPr>
          </a:p>
        </p:txBody>
      </p:sp>
      <p:sp>
        <p:nvSpPr>
          <p:cNvPr id="224301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/>
            <a:r>
              <a:rPr lang="en-US" sz="700">
                <a:solidFill>
                  <a:srgbClr val="D3D3D3"/>
                </a:solidFill>
                <a:cs typeface="ＭＳ Ｐゴシック"/>
              </a:rPr>
              <a:t>© 2008 Cisco Systems, Inc. All rights reserved.</a:t>
            </a:r>
          </a:p>
        </p:txBody>
      </p:sp>
      <p:sp>
        <p:nvSpPr>
          <p:cNvPr id="224302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/>
            <a:r>
              <a:rPr lang="en-US" sz="700">
                <a:solidFill>
                  <a:srgbClr val="D3D3D3"/>
                </a:solidFill>
                <a:cs typeface="ＭＳ Ｐゴシック"/>
              </a:rPr>
              <a:t>Cisco Confidential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4114800"/>
            <a:ext cx="9144000" cy="2743200"/>
          </a:xfrm>
          <a:prstGeom prst="rect">
            <a:avLst/>
          </a:prstGeom>
          <a:gradFill>
            <a:gsLst>
              <a:gs pos="0">
                <a:srgbClr val="B8C6D0">
                  <a:alpha val="56863"/>
                </a:srgbClr>
              </a:gs>
              <a:gs pos="100000">
                <a:srgbClr val="819AAC">
                  <a:alpha val="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30"/>
          <p:cNvSpPr txBox="1">
            <a:spLocks noChangeArrowheads="1"/>
          </p:cNvSpPr>
          <p:nvPr/>
        </p:nvSpPr>
        <p:spPr bwMode="auto">
          <a:xfrm>
            <a:off x="533400" y="457200"/>
            <a:ext cx="81454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/>
            <a:r>
              <a:rPr lang="en-US" sz="3200" b="1" dirty="0" smtClean="0">
                <a:solidFill>
                  <a:srgbClr val="708CA1"/>
                </a:solidFill>
                <a:latin typeface="+mj-lt"/>
                <a:ea typeface="ＭＳ Ｐゴシック" pitchFamily="34" charset="-128"/>
                <a:cs typeface="ＭＳ Ｐゴシック" pitchFamily="-65" charset="-128"/>
              </a:rPr>
              <a:t>Detailed Environment Provides Detailed Feedback</a:t>
            </a:r>
            <a:endParaRPr lang="en-US" sz="2800" dirty="0">
              <a:solidFill>
                <a:srgbClr val="EFB525"/>
              </a:solidFill>
              <a:ea typeface="ＭＳ Ｐゴシック" pitchFamily="34" charset="-128"/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279400" y="1447800"/>
            <a:ext cx="8578851" cy="5197475"/>
            <a:chOff x="279400" y="1447800"/>
            <a:chExt cx="8578851" cy="519747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5751" y="6096000"/>
              <a:ext cx="4191000" cy="549275"/>
            </a:xfrm>
            <a:prstGeom prst="rect">
              <a:avLst/>
            </a:prstGeom>
            <a:gradFill rotWithShape="1">
              <a:gsLst>
                <a:gs pos="0">
                  <a:srgbClr val="70AADA"/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79400" y="5943600"/>
              <a:ext cx="4197350" cy="228600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4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90513" y="1447800"/>
              <a:ext cx="4186237" cy="4589463"/>
            </a:xfrm>
            <a:prstGeom prst="rect">
              <a:avLst/>
            </a:prstGeom>
            <a:solidFill>
              <a:srgbClr val="70AADA"/>
            </a:soli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361950" y="1981200"/>
              <a:ext cx="4038599" cy="4143375"/>
            </a:xfrm>
            <a:prstGeom prst="rect">
              <a:avLst/>
            </a:prstGeom>
            <a:gradFill>
              <a:gsLst>
                <a:gs pos="0">
                  <a:srgbClr val="B8C6D0">
                    <a:alpha val="56863"/>
                  </a:srgbClr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3" descr="C:\Documents and Settings\barkelly\My Documents\Assessments\Graphics\IIP panther 2.bmp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00050" y="2143125"/>
              <a:ext cx="3962400" cy="378142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667251" y="6096000"/>
              <a:ext cx="4191000" cy="549275"/>
            </a:xfrm>
            <a:prstGeom prst="rect">
              <a:avLst/>
            </a:prstGeom>
            <a:gradFill rotWithShape="1">
              <a:gsLst>
                <a:gs pos="0">
                  <a:srgbClr val="70AADA"/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4660900" y="5943600"/>
              <a:ext cx="4197350" cy="228600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4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4672013" y="1447800"/>
              <a:ext cx="4186237" cy="4589463"/>
            </a:xfrm>
            <a:prstGeom prst="rect">
              <a:avLst/>
            </a:prstGeom>
            <a:solidFill>
              <a:srgbClr val="70AADA"/>
            </a:soli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4743450" y="1981200"/>
              <a:ext cx="4038599" cy="4143375"/>
            </a:xfrm>
            <a:prstGeom prst="rect">
              <a:avLst/>
            </a:prstGeom>
            <a:gradFill>
              <a:gsLst>
                <a:gs pos="0">
                  <a:srgbClr val="B8C6D0">
                    <a:alpha val="56863"/>
                  </a:srgbClr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6" name="Picture 2" descr="C:\Documents and Settings\barkelly\My Documents\Assessments\Graphics\IIP page\Student view of feedback1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781550" y="2114550"/>
              <a:ext cx="3962400" cy="38100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sp>
          <p:nvSpPr>
            <p:cNvPr id="27" name="Rectangle 26"/>
            <p:cNvSpPr/>
            <p:nvPr/>
          </p:nvSpPr>
          <p:spPr>
            <a:xfrm>
              <a:off x="361950" y="1524000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Proficiency Estimates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05350" y="1524000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Detailed Scoring Feedback </a:t>
              </a:r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 rot="-5400000">
            <a:off x="4108450" y="1822450"/>
            <a:ext cx="927100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495B6A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lIns="73025" tIns="36511" rIns="73025" bIns="36511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672596E7-096B-4E8E-B999-A11C6356FCB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7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31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</a:t>
            </a:r>
            <a:r>
              <a:rPr lang="en-US" sz="700" dirty="0" smtClean="0">
                <a:solidFill>
                  <a:srgbClr val="D3D3D3"/>
                </a:solidFill>
              </a:rPr>
              <a:t>2010 </a:t>
            </a:r>
            <a:r>
              <a:rPr lang="en-US" sz="700" dirty="0">
                <a:solidFill>
                  <a:srgbClr val="D3D3D3"/>
                </a:solidFill>
              </a:rPr>
              <a:t>Cisco Systems, Inc. All rights reserved.</a:t>
            </a:r>
          </a:p>
        </p:txBody>
      </p:sp>
      <p:sp>
        <p:nvSpPr>
          <p:cNvPr id="32" name="Rectangle 6313"/>
          <p:cNvSpPr>
            <a:spLocks noChangeArrowheads="1"/>
          </p:cNvSpPr>
          <p:nvPr/>
        </p:nvSpPr>
        <p:spPr bwMode="auto">
          <a:xfrm>
            <a:off x="7117617" y="6670529"/>
            <a:ext cx="656371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</a:t>
            </a:r>
            <a:r>
              <a:rPr lang="en-US" sz="700" dirty="0" smtClean="0">
                <a:solidFill>
                  <a:srgbClr val="D3D3D3"/>
                </a:solidFill>
              </a:rPr>
              <a:t>Public</a:t>
            </a:r>
            <a:endParaRPr lang="en-US" sz="700" dirty="0">
              <a:solidFill>
                <a:srgbClr val="D3D3D3"/>
              </a:solidFill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381000" y="1444625"/>
            <a:ext cx="8502649" cy="5413375"/>
            <a:chOff x="279400" y="1447800"/>
            <a:chExt cx="8502649" cy="5413375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85751" y="6096000"/>
              <a:ext cx="4191000" cy="549275"/>
            </a:xfrm>
            <a:prstGeom prst="rect">
              <a:avLst/>
            </a:prstGeom>
            <a:gradFill rotWithShape="1">
              <a:gsLst>
                <a:gs pos="0">
                  <a:srgbClr val="70AADA"/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279400" y="5943600"/>
              <a:ext cx="4197350" cy="228600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4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290513" y="1447800"/>
              <a:ext cx="4186237" cy="4589463"/>
            </a:xfrm>
            <a:prstGeom prst="rect">
              <a:avLst/>
            </a:prstGeom>
            <a:solidFill>
              <a:srgbClr val="70AADA"/>
            </a:soli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61950" y="1981200"/>
              <a:ext cx="4038599" cy="4143375"/>
            </a:xfrm>
            <a:prstGeom prst="rect">
              <a:avLst/>
            </a:prstGeom>
            <a:gradFill>
              <a:gsLst>
                <a:gs pos="0">
                  <a:srgbClr val="B8C6D0">
                    <a:alpha val="56863"/>
                  </a:srgbClr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4743450" y="1981200"/>
              <a:ext cx="4038599" cy="4143375"/>
            </a:xfrm>
            <a:prstGeom prst="rect">
              <a:avLst/>
            </a:prstGeom>
            <a:gradFill>
              <a:gsLst>
                <a:gs pos="0">
                  <a:srgbClr val="B8C6D0">
                    <a:alpha val="56863"/>
                  </a:srgbClr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1950" y="1524000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2238" indent="-122238" defTabSz="814388">
                <a:buSzPct val="80000"/>
              </a:pPr>
              <a:r>
                <a:rPr lang="en-US" sz="2000" b="1" dirty="0" smtClean="0">
                  <a:solidFill>
                    <a:schemeClr val="bg1"/>
                  </a:solidFill>
                </a:rPr>
                <a:t>Access Student Work Product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05350" y="1524000"/>
              <a:ext cx="403860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Time Stamped Student Log</a:t>
              </a:r>
            </a:p>
          </p:txBody>
        </p:sp>
        <p:pic>
          <p:nvPicPr>
            <p:cNvPr id="39" name="Picture 6" descr="IIP panther 4"/>
            <p:cNvPicPr>
              <a:picLocks noChangeAspect="1" noChangeArrowheads="1"/>
            </p:cNvPicPr>
            <p:nvPr/>
          </p:nvPicPr>
          <p:blipFill>
            <a:blip r:embed="rId5" cstate="screen"/>
            <a:srcRect r="50943" b="18033"/>
            <a:stretch>
              <a:fillRect/>
            </a:stretch>
          </p:blipFill>
          <p:spPr bwMode="auto">
            <a:xfrm>
              <a:off x="419100" y="2133600"/>
              <a:ext cx="39624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68" descr="red"/>
            <p:cNvPicPr preferRelativeResize="0">
              <a:picLocks noChangeAspect="1" noChangeArrowheads="1"/>
            </p:cNvPicPr>
            <p:nvPr/>
          </p:nvPicPr>
          <p:blipFill>
            <a:blip r:embed="rId6" cstate="screen">
              <a:lum bright="-6000"/>
            </a:blip>
            <a:srcRect/>
            <a:stretch>
              <a:fillRect/>
            </a:stretch>
          </p:blipFill>
          <p:spPr bwMode="auto">
            <a:xfrm>
              <a:off x="1638300" y="3352800"/>
              <a:ext cx="187337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" descr="IIP panther 5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781550" y="2152650"/>
              <a:ext cx="3981450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6312"/>
            <p:cNvSpPr>
              <a:spLocks noChangeArrowheads="1"/>
            </p:cNvSpPr>
            <p:nvPr/>
          </p:nvSpPr>
          <p:spPr bwMode="auto">
            <a:xfrm>
              <a:off x="4498975" y="6672263"/>
              <a:ext cx="2022475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 anchor="b" anchorCtr="1">
              <a:spAutoFit/>
            </a:bodyPr>
            <a:lstStyle/>
            <a:p>
              <a:pPr algn="l" defTabSz="814388">
                <a:lnSpc>
                  <a:spcPct val="100000"/>
                </a:lnSpc>
                <a:defRPr/>
              </a:pPr>
              <a:r>
                <a:rPr lang="en-US" sz="700" dirty="0">
                  <a:solidFill>
                    <a:srgbClr val="D3D3D3"/>
                  </a:solidFill>
                </a:rPr>
                <a:t>© </a:t>
              </a:r>
              <a:r>
                <a:rPr lang="en-US" sz="700" dirty="0" smtClean="0">
                  <a:solidFill>
                    <a:srgbClr val="D3D3D3"/>
                  </a:solidFill>
                </a:rPr>
                <a:t>2010 </a:t>
              </a:r>
              <a:r>
                <a:rPr lang="en-US" sz="700" dirty="0">
                  <a:solidFill>
                    <a:srgbClr val="D3D3D3"/>
                  </a:solidFill>
                </a:rPr>
                <a:t>Cisco Systems, Inc. All rights reserved.</a:t>
              </a:r>
            </a:p>
          </p:txBody>
        </p:sp>
        <p:sp>
          <p:nvSpPr>
            <p:cNvPr id="43" name="Rectangle 6313"/>
            <p:cNvSpPr>
              <a:spLocks noChangeArrowheads="1"/>
            </p:cNvSpPr>
            <p:nvPr/>
          </p:nvSpPr>
          <p:spPr bwMode="auto">
            <a:xfrm>
              <a:off x="7117617" y="6670529"/>
              <a:ext cx="656371" cy="19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 anchor="b">
              <a:spAutoFit/>
            </a:bodyPr>
            <a:lstStyle/>
            <a:p>
              <a:pPr algn="r" defTabSz="814388">
                <a:lnSpc>
                  <a:spcPct val="100000"/>
                </a:lnSpc>
                <a:defRPr/>
              </a:pPr>
              <a:r>
                <a:rPr lang="en-US" sz="700" dirty="0">
                  <a:solidFill>
                    <a:srgbClr val="D3D3D3"/>
                  </a:solidFill>
                </a:rPr>
                <a:t>Cisco </a:t>
              </a:r>
              <a:r>
                <a:rPr lang="en-US" sz="700" dirty="0" smtClean="0">
                  <a:solidFill>
                    <a:srgbClr val="D3D3D3"/>
                  </a:solidFill>
                </a:rPr>
                <a:t>Public</a:t>
              </a:r>
              <a:endParaRPr lang="en-US" sz="700" dirty="0">
                <a:solidFill>
                  <a:srgbClr val="D3D3D3"/>
                </a:solidFill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381000" y="1447800"/>
            <a:ext cx="8578851" cy="5197475"/>
            <a:chOff x="279400" y="1447800"/>
            <a:chExt cx="8578851" cy="5197475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85751" y="6096000"/>
              <a:ext cx="4191000" cy="549275"/>
            </a:xfrm>
            <a:prstGeom prst="rect">
              <a:avLst/>
            </a:prstGeom>
            <a:gradFill rotWithShape="1">
              <a:gsLst>
                <a:gs pos="0">
                  <a:srgbClr val="70AADA"/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279400" y="5943600"/>
              <a:ext cx="4197350" cy="228600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4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290513" y="1447800"/>
              <a:ext cx="4186237" cy="4589463"/>
            </a:xfrm>
            <a:prstGeom prst="rect">
              <a:avLst/>
            </a:prstGeom>
            <a:solidFill>
              <a:srgbClr val="70AADA"/>
            </a:soli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361950" y="1981200"/>
              <a:ext cx="4038599" cy="4143375"/>
            </a:xfrm>
            <a:prstGeom prst="rect">
              <a:avLst/>
            </a:prstGeom>
            <a:gradFill>
              <a:gsLst>
                <a:gs pos="0">
                  <a:srgbClr val="B8C6D0">
                    <a:alpha val="56863"/>
                  </a:srgbClr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667251" y="6096000"/>
              <a:ext cx="4191000" cy="549275"/>
            </a:xfrm>
            <a:prstGeom prst="rect">
              <a:avLst/>
            </a:prstGeom>
            <a:gradFill rotWithShape="1">
              <a:gsLst>
                <a:gs pos="0">
                  <a:srgbClr val="70AADA"/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4660900" y="5943600"/>
              <a:ext cx="4197350" cy="228600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4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4672013" y="1447800"/>
              <a:ext cx="4186237" cy="4589463"/>
            </a:xfrm>
            <a:prstGeom prst="rect">
              <a:avLst/>
            </a:prstGeom>
            <a:solidFill>
              <a:srgbClr val="70AADA"/>
            </a:soli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4743450" y="1981200"/>
              <a:ext cx="4038599" cy="4143375"/>
            </a:xfrm>
            <a:prstGeom prst="rect">
              <a:avLst/>
            </a:prstGeom>
            <a:gradFill>
              <a:gsLst>
                <a:gs pos="0">
                  <a:srgbClr val="B8C6D0">
                    <a:alpha val="56863"/>
                  </a:srgbClr>
                </a:gs>
                <a:gs pos="100000">
                  <a:srgbClr val="819AAC">
                    <a:alpha val="0"/>
                  </a:srgbClr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61950" y="1524000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2238" indent="-122238" defTabSz="814388">
                <a:buSzPct val="80000"/>
              </a:pPr>
              <a:r>
                <a:rPr lang="en-US" sz="2000" b="1" dirty="0" smtClean="0">
                  <a:solidFill>
                    <a:schemeClr val="bg1"/>
                  </a:solidFill>
                </a:rPr>
                <a:t>View Activity 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705350" y="1524000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View Proposed Solution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19100" y="2133600"/>
              <a:ext cx="3962400" cy="3733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800600" y="2133600"/>
              <a:ext cx="3962400" cy="3733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7" name="Picture 3" descr="C:\Documents and Settings\barkelly\My Documents\Assessments\Graphics\IIP page\Instructor view initial config.png"/>
            <p:cNvPicPr>
              <a:picLocks noChangeAspect="1" noChangeArrowheads="1"/>
            </p:cNvPicPr>
            <p:nvPr/>
          </p:nvPicPr>
          <p:blipFill>
            <a:blip r:embed="rId8" cstate="screen"/>
            <a:srcRect b="30515"/>
            <a:stretch>
              <a:fillRect/>
            </a:stretch>
          </p:blipFill>
          <p:spPr bwMode="auto">
            <a:xfrm>
              <a:off x="523823" y="2209800"/>
              <a:ext cx="3781477" cy="3600450"/>
            </a:xfrm>
            <a:prstGeom prst="rect">
              <a:avLst/>
            </a:prstGeom>
            <a:noFill/>
          </p:spPr>
        </p:pic>
        <p:pic>
          <p:nvPicPr>
            <p:cNvPr id="58" name="Picture 4" descr="C:\Documents and Settings\barkelly\My Documents\Assessments\Graphics\IIP page\Instructor view proposed solution.png"/>
            <p:cNvPicPr>
              <a:picLocks noChangeAspect="1" noChangeArrowheads="1"/>
            </p:cNvPicPr>
            <p:nvPr/>
          </p:nvPicPr>
          <p:blipFill>
            <a:blip r:embed="rId9" cstate="screen"/>
            <a:srcRect b="16190"/>
            <a:stretch>
              <a:fillRect/>
            </a:stretch>
          </p:blipFill>
          <p:spPr bwMode="auto">
            <a:xfrm>
              <a:off x="5105400" y="2209800"/>
              <a:ext cx="3300626" cy="3429000"/>
            </a:xfrm>
            <a:prstGeom prst="rect">
              <a:avLst/>
            </a:prstGeom>
            <a:noFill/>
          </p:spPr>
        </p:pic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 rot="-5400000">
              <a:off x="6280150" y="3397250"/>
              <a:ext cx="927100" cy="38862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95B6A"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lIns="73025" tIns="36511" rIns="73025" bIns="3651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 rot="-5400000">
              <a:off x="1927225" y="3397250"/>
              <a:ext cx="927100" cy="38862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95B6A"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lIns="73025" tIns="36511" rIns="73025" bIns="36511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45462" cy="838200"/>
          </a:xfrm>
        </p:spPr>
        <p:txBody>
          <a:bodyPr/>
          <a:lstStyle/>
          <a:p>
            <a:r>
              <a:rPr lang="en-US" dirty="0" smtClean="0"/>
              <a:t>Application of </a:t>
            </a:r>
            <a:r>
              <a:rPr lang="en-US" dirty="0" err="1" smtClean="0"/>
              <a:t>SNLP</a:t>
            </a:r>
            <a:r>
              <a:rPr lang="en-US" dirty="0" smtClean="0"/>
              <a:t> &amp; Document Retrieval Strategies for stream analysis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2957512" cy="3571875"/>
          </a:xfrm>
        </p:spPr>
        <p:txBody>
          <a:bodyPr/>
          <a:lstStyle/>
          <a:p>
            <a:r>
              <a:rPr lang="en-US" dirty="0" smtClean="0"/>
              <a:t>We can see which “documents” are most like other “documents”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 t="5643"/>
          <a:stretch>
            <a:fillRect/>
          </a:stretch>
        </p:blipFill>
        <p:spPr bwMode="auto">
          <a:xfrm>
            <a:off x="3311525" y="1362075"/>
            <a:ext cx="5832475" cy="549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7413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4060825" y="4633913"/>
            <a:ext cx="2190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4243387" y="4633913"/>
            <a:ext cx="2190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5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7566025" y="5108576"/>
            <a:ext cx="2190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6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8259762" y="5072063"/>
            <a:ext cx="2190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7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6616700" y="5181601"/>
            <a:ext cx="2190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8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6178550" y="4926013"/>
            <a:ext cx="2190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9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7785100" y="5218113"/>
            <a:ext cx="2190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20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8040687" y="5218113"/>
            <a:ext cx="2190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21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5922962" y="5437188"/>
            <a:ext cx="2190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22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5448300" y="5145088"/>
            <a:ext cx="2190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5" name="Picture 7" descr="IIP panther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743200"/>
            <a:ext cx="39814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228600" y="4038600"/>
            <a:ext cx="4076700" cy="838200"/>
          </a:xfrm>
        </p:spPr>
        <p:txBody>
          <a:bodyPr/>
          <a:lstStyle/>
          <a:p>
            <a:r>
              <a:rPr lang="en-US" dirty="0" err="1" smtClean="0"/>
              <a:t>EDA</a:t>
            </a:r>
            <a:r>
              <a:rPr lang="en-US" dirty="0" smtClean="0"/>
              <a:t> and visualization</a:t>
            </a:r>
          </a:p>
        </p:txBody>
      </p:sp>
      <p:pic>
        <p:nvPicPr>
          <p:cNvPr id="716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02920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NetAcad-4F_PPT-WHT_060408</Template>
  <TotalTime>5042</TotalTime>
  <Pages>28</Pages>
  <Words>1226</Words>
  <Application>Microsoft Macintosh PowerPoint</Application>
  <PresentationFormat>On-screen Show (4:3)</PresentationFormat>
  <Paragraphs>143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NetAcad-4F_PPT-WHT_060408</vt:lpstr>
      <vt:lpstr>Cisco’s Networking Academy Scale and Approach</vt:lpstr>
      <vt:lpstr>Corporate Social Responsibility and Cisco Networking Academy  </vt:lpstr>
      <vt:lpstr>PowerPoint Presentation</vt:lpstr>
      <vt:lpstr>PowerPoint Presentation</vt:lpstr>
      <vt:lpstr>PowerPoint Presentation</vt:lpstr>
      <vt:lpstr>Using the best of each approach: PT SBA</vt:lpstr>
      <vt:lpstr>PowerPoint Presentation</vt:lpstr>
      <vt:lpstr>Application of SNLP &amp; Document Retrieval Strategies for stream analysis</vt:lpstr>
      <vt:lpstr>EDA and visualization</vt:lpstr>
      <vt:lpstr>PowerPoint Presentation</vt:lpstr>
      <vt:lpstr>PowerPoint Presentation</vt:lpstr>
      <vt:lpstr>PowerPoint Presentation</vt:lpstr>
      <vt:lpstr>Partner Model: Current and Future</vt:lpstr>
      <vt:lpstr>PowerPoint Presentation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continuing ICT revolution</dc:title>
  <dc:subject>NASDCTEc</dc:subject>
  <dc:creator>Arek</dc:creator>
  <cp:lastModifiedBy>G C</cp:lastModifiedBy>
  <cp:revision>164</cp:revision>
  <cp:lastPrinted>1999-01-27T00:54:54Z</cp:lastPrinted>
  <dcterms:created xsi:type="dcterms:W3CDTF">2008-06-05T18:08:35Z</dcterms:created>
  <dcterms:modified xsi:type="dcterms:W3CDTF">2011-08-18T14:51:06Z</dcterms:modified>
</cp:coreProperties>
</file>